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4" r:id="rId4"/>
    <p:sldId id="267" r:id="rId5"/>
    <p:sldId id="268" r:id="rId6"/>
    <p:sldId id="258" r:id="rId7"/>
    <p:sldId id="260" r:id="rId8"/>
    <p:sldId id="259" r:id="rId9"/>
    <p:sldId id="269" r:id="rId10"/>
    <p:sldId id="270" r:id="rId11"/>
    <p:sldId id="271" r:id="rId12"/>
    <p:sldId id="262" r:id="rId13"/>
    <p:sldId id="263" r:id="rId14"/>
    <p:sldId id="272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40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39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981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77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35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34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3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07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84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08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00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t="-1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1B404-FB83-41EE-8271-376BB791371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FC827-6A0D-4237-BBB0-5B607507B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20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30" y="652698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62940" y="760232"/>
            <a:ext cx="5059680" cy="2410142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Comic Sans MS" panose="030F0702030302020204" pitchFamily="66" charset="0"/>
              </a:rPr>
              <a:t>GCSE GERMAN</a:t>
            </a:r>
          </a:p>
          <a:p>
            <a:endParaRPr lang="en-GB" sz="3600" b="1" dirty="0">
              <a:latin typeface="Comic Sans MS" panose="030F0702030302020204" pitchFamily="66" charset="0"/>
            </a:endParaRPr>
          </a:p>
          <a:p>
            <a:r>
              <a:rPr lang="en-GB" sz="3600" b="1" dirty="0" err="1" smtClean="0">
                <a:latin typeface="Comic Sans MS" panose="030F0702030302020204" pitchFamily="66" charset="0"/>
              </a:rPr>
              <a:t>Einfach</a:t>
            </a:r>
            <a:r>
              <a:rPr lang="en-GB" sz="3600" b="1" dirty="0" smtClean="0">
                <a:latin typeface="Comic Sans MS" panose="030F0702030302020204" pitchFamily="66" charset="0"/>
              </a:rPr>
              <a:t> das </a:t>
            </a:r>
            <a:r>
              <a:rPr lang="en-GB" sz="3600" b="1" dirty="0" err="1" smtClean="0">
                <a:latin typeface="Comic Sans MS" panose="030F0702030302020204" pitchFamily="66" charset="0"/>
              </a:rPr>
              <a:t>Beste</a:t>
            </a:r>
            <a:r>
              <a:rPr lang="en-GB" sz="3600" b="1" dirty="0" smtClean="0">
                <a:latin typeface="Comic Sans MS" panose="030F0702030302020204" pitchFamily="66" charset="0"/>
              </a:rPr>
              <a:t>!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0050" y="1532441"/>
            <a:ext cx="609600" cy="609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978423" y="1082566"/>
            <a:ext cx="2848303" cy="125073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Click the heart to listen!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6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Course 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37386" cy="4351338"/>
          </a:xfrm>
        </p:spPr>
        <p:txBody>
          <a:bodyPr/>
          <a:lstStyle/>
          <a:p>
            <a:r>
              <a:rPr lang="en-GB" dirty="0" smtClean="0"/>
              <a:t>3 Themes</a:t>
            </a:r>
          </a:p>
          <a:p>
            <a:pPr lvl="1"/>
            <a:r>
              <a:rPr lang="en-GB" dirty="0" smtClean="0"/>
              <a:t>Theme 2: Local, national, international and global areas of interest</a:t>
            </a:r>
          </a:p>
          <a:p>
            <a:pPr lvl="2"/>
            <a:r>
              <a:rPr lang="en-GB" dirty="0" smtClean="0"/>
              <a:t>home, town and local area</a:t>
            </a:r>
          </a:p>
          <a:p>
            <a:pPr lvl="2"/>
            <a:r>
              <a:rPr lang="en-GB" dirty="0" smtClean="0"/>
              <a:t>healthy living</a:t>
            </a:r>
          </a:p>
          <a:p>
            <a:pPr lvl="2"/>
            <a:r>
              <a:rPr lang="en-GB" dirty="0" smtClean="0"/>
              <a:t>global issues – environment, poverty</a:t>
            </a:r>
          </a:p>
          <a:p>
            <a:pPr lvl="2"/>
            <a:r>
              <a:rPr lang="en-GB" dirty="0" smtClean="0"/>
              <a:t>global events</a:t>
            </a:r>
          </a:p>
          <a:p>
            <a:pPr lvl="2"/>
            <a:r>
              <a:rPr lang="en-GB" dirty="0" smtClean="0"/>
              <a:t>travel and tourism</a:t>
            </a:r>
          </a:p>
          <a:p>
            <a:pPr lvl="2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075" y="757754"/>
            <a:ext cx="3300399" cy="2135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075" y="3560786"/>
            <a:ext cx="2949378" cy="1980043"/>
          </a:xfrm>
          <a:prstGeom prst="rect">
            <a:avLst/>
          </a:prstGeom>
        </p:spPr>
      </p:pic>
      <p:pic>
        <p:nvPicPr>
          <p:cNvPr id="6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35" y="365125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2661" y="1298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1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Course 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37386" cy="4351338"/>
          </a:xfrm>
        </p:spPr>
        <p:txBody>
          <a:bodyPr/>
          <a:lstStyle/>
          <a:p>
            <a:r>
              <a:rPr lang="en-GB" dirty="0" smtClean="0"/>
              <a:t>3 Themes</a:t>
            </a:r>
          </a:p>
          <a:p>
            <a:pPr lvl="1"/>
            <a:r>
              <a:rPr lang="en-GB" dirty="0" smtClean="0"/>
              <a:t>Theme 3: Current and future study and employment</a:t>
            </a:r>
          </a:p>
          <a:p>
            <a:pPr lvl="2"/>
            <a:r>
              <a:rPr lang="en-GB" dirty="0" smtClean="0"/>
              <a:t>my school</a:t>
            </a:r>
          </a:p>
          <a:p>
            <a:pPr lvl="2"/>
            <a:r>
              <a:rPr lang="en-GB" dirty="0" smtClean="0"/>
              <a:t>plans for the future, education post 16 </a:t>
            </a:r>
          </a:p>
          <a:p>
            <a:pPr lvl="2"/>
            <a:r>
              <a:rPr lang="en-GB" dirty="0" smtClean="0"/>
              <a:t>work</a:t>
            </a:r>
          </a:p>
          <a:p>
            <a:pPr lvl="2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27906"/>
            <a:ext cx="3028466" cy="1968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729" y="3478598"/>
            <a:ext cx="3105737" cy="2030326"/>
          </a:xfrm>
          <a:prstGeom prst="rect">
            <a:avLst/>
          </a:prstGeom>
        </p:spPr>
      </p:pic>
      <p:pic>
        <p:nvPicPr>
          <p:cNvPr id="8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35" y="365125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3786" y="1298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0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is German assessed?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1082"/>
            <a:ext cx="4822371" cy="4351338"/>
          </a:xfrm>
        </p:spPr>
        <p:txBody>
          <a:bodyPr/>
          <a:lstStyle/>
          <a:p>
            <a:r>
              <a:rPr lang="en-GB" dirty="0" smtClean="0"/>
              <a:t>AQA</a:t>
            </a:r>
            <a:endParaRPr lang="en-GB" dirty="0" smtClean="0"/>
          </a:p>
          <a:p>
            <a:r>
              <a:rPr lang="en-GB" dirty="0" smtClean="0"/>
              <a:t>Higher and foundation tier</a:t>
            </a:r>
          </a:p>
          <a:p>
            <a:r>
              <a:rPr lang="en-GB" dirty="0" smtClean="0"/>
              <a:t>4 </a:t>
            </a:r>
            <a:r>
              <a:rPr lang="en-GB" dirty="0" smtClean="0"/>
              <a:t>exams at the end of Year 11</a:t>
            </a:r>
          </a:p>
          <a:p>
            <a:pPr lvl="1"/>
            <a:r>
              <a:rPr lang="en-GB" dirty="0" smtClean="0"/>
              <a:t>Speaking </a:t>
            </a:r>
            <a:r>
              <a:rPr lang="en-GB" dirty="0" smtClean="0"/>
              <a:t>25%</a:t>
            </a:r>
          </a:p>
          <a:p>
            <a:pPr lvl="1"/>
            <a:r>
              <a:rPr lang="en-GB" dirty="0" smtClean="0"/>
              <a:t>Listening 25%</a:t>
            </a:r>
          </a:p>
          <a:p>
            <a:pPr lvl="1"/>
            <a:r>
              <a:rPr lang="en-GB" dirty="0" smtClean="0"/>
              <a:t>Reading 25%</a:t>
            </a:r>
          </a:p>
          <a:p>
            <a:pPr lvl="1"/>
            <a:r>
              <a:rPr lang="en-GB" dirty="0" smtClean="0"/>
              <a:t>Writing 25%</a:t>
            </a:r>
          </a:p>
          <a:p>
            <a:endParaRPr lang="en-GB" dirty="0"/>
          </a:p>
        </p:txBody>
      </p:sp>
      <p:pic>
        <p:nvPicPr>
          <p:cNvPr id="5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35" y="365125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8771" y="1346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Trip opportunities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9" y="1850646"/>
            <a:ext cx="5940575" cy="445543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02" y="3803279"/>
            <a:ext cx="2963855" cy="2222891"/>
          </a:xfrm>
          <a:prstGeom prst="rect">
            <a:avLst/>
          </a:prstGeom>
        </p:spPr>
      </p:pic>
      <p:pic>
        <p:nvPicPr>
          <p:cNvPr id="7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35" y="365125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02" y="1206688"/>
            <a:ext cx="2963855" cy="222289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16055" y="1322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Trip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5" y="2228396"/>
            <a:ext cx="4315622" cy="2877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1690688"/>
            <a:ext cx="3196208" cy="4261611"/>
          </a:xfrm>
          <a:prstGeom prst="rect">
            <a:avLst/>
          </a:prstGeom>
        </p:spPr>
      </p:pic>
      <p:pic>
        <p:nvPicPr>
          <p:cNvPr id="6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35" y="365125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41428" y="1244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3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30" y="652698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62940" y="760232"/>
            <a:ext cx="5059680" cy="2410142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Comic Sans MS" panose="030F0702030302020204" pitchFamily="66" charset="0"/>
              </a:rPr>
              <a:t>GCSE GERMAN</a:t>
            </a:r>
          </a:p>
          <a:p>
            <a:endParaRPr lang="en-GB" sz="3600" b="1" dirty="0">
              <a:latin typeface="Comic Sans MS" panose="030F0702030302020204" pitchFamily="66" charset="0"/>
            </a:endParaRPr>
          </a:p>
          <a:p>
            <a:r>
              <a:rPr lang="en-GB" sz="3600" b="1" dirty="0" err="1" smtClean="0">
                <a:latin typeface="Comic Sans MS" panose="030F0702030302020204" pitchFamily="66" charset="0"/>
              </a:rPr>
              <a:t>Einfach</a:t>
            </a:r>
            <a:r>
              <a:rPr lang="en-GB" sz="3600" b="1" dirty="0" smtClean="0">
                <a:latin typeface="Comic Sans MS" panose="030F0702030302020204" pitchFamily="66" charset="0"/>
              </a:rPr>
              <a:t> das </a:t>
            </a:r>
            <a:r>
              <a:rPr lang="en-GB" sz="3600" b="1" dirty="0" err="1" smtClean="0">
                <a:latin typeface="Comic Sans MS" panose="030F0702030302020204" pitchFamily="66" charset="0"/>
              </a:rPr>
              <a:t>Beste</a:t>
            </a:r>
            <a:r>
              <a:rPr lang="en-GB" sz="3600" b="1" dirty="0" smtClean="0">
                <a:latin typeface="Comic Sans MS" panose="030F0702030302020204" pitchFamily="66" charset="0"/>
              </a:rPr>
              <a:t>!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0238" y="2967335"/>
            <a:ext cx="53515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Danke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7200" b="1" cap="none" spc="0" dirty="0" err="1" smtClean="0">
                <a:ln/>
                <a:solidFill>
                  <a:schemeClr val="accent4"/>
                </a:solidFill>
                <a:effectLst/>
              </a:rPr>
              <a:t>schön</a:t>
            </a:r>
            <a:r>
              <a:rPr lang="en-US" sz="7200" b="1" cap="none" spc="0" dirty="0" smtClean="0">
                <a:ln/>
                <a:solidFill>
                  <a:schemeClr val="accent4"/>
                </a:solidFill>
                <a:effectLst/>
              </a:rPr>
              <a:t>!</a:t>
            </a:r>
            <a:endParaRPr lang="en-US" sz="72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0050" y="1532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7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085" y="584654"/>
            <a:ext cx="10515600" cy="4351338"/>
          </a:xfrm>
        </p:spPr>
        <p:txBody>
          <a:bodyPr/>
          <a:lstStyle/>
          <a:p>
            <a:r>
              <a:rPr lang="en-GB" dirty="0" err="1" smtClean="0"/>
              <a:t>EBacc</a:t>
            </a:r>
            <a:endParaRPr lang="en-GB" dirty="0" smtClean="0"/>
          </a:p>
          <a:p>
            <a:r>
              <a:rPr lang="en-GB" dirty="0" smtClean="0"/>
              <a:t>You can only choose a language you have learnt in KS3</a:t>
            </a:r>
            <a:endParaRPr lang="en-GB" dirty="0"/>
          </a:p>
        </p:txBody>
      </p:sp>
      <p:pic>
        <p:nvPicPr>
          <p:cNvPr id="4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30" y="652698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0050" y="1621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choose a language?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en-GB" dirty="0" smtClean="0"/>
              <a:t>Job opportunities</a:t>
            </a:r>
            <a:endParaRPr lang="en-GB" dirty="0" smtClean="0"/>
          </a:p>
          <a:p>
            <a:pPr lvl="1"/>
            <a:r>
              <a:rPr lang="en-GB" dirty="0" smtClean="0"/>
              <a:t>education</a:t>
            </a:r>
            <a:endParaRPr lang="en-GB" dirty="0" smtClean="0"/>
          </a:p>
          <a:p>
            <a:pPr lvl="1"/>
            <a:r>
              <a:rPr lang="en-GB" dirty="0" smtClean="0"/>
              <a:t>translation/interpreting</a:t>
            </a:r>
            <a:endParaRPr lang="en-GB" dirty="0" smtClean="0"/>
          </a:p>
          <a:p>
            <a:pPr lvl="1"/>
            <a:r>
              <a:rPr lang="en-GB" dirty="0" smtClean="0"/>
              <a:t>business and trade</a:t>
            </a:r>
          </a:p>
          <a:p>
            <a:pPr lvl="1"/>
            <a:r>
              <a:rPr lang="en-GB" dirty="0" smtClean="0"/>
              <a:t>government and diplomacy</a:t>
            </a:r>
          </a:p>
          <a:p>
            <a:pPr lvl="1"/>
            <a:r>
              <a:rPr lang="en-GB" dirty="0" smtClean="0"/>
              <a:t>travel and tourism</a:t>
            </a:r>
          </a:p>
          <a:p>
            <a:pPr lvl="1"/>
            <a:r>
              <a:rPr lang="en-GB" dirty="0" smtClean="0"/>
              <a:t>journalism</a:t>
            </a:r>
          </a:p>
          <a:p>
            <a:pPr lvl="1"/>
            <a:r>
              <a:rPr lang="en-GB" dirty="0" smtClean="0"/>
              <a:t>charity</a:t>
            </a:r>
            <a:endParaRPr lang="en-GB" dirty="0"/>
          </a:p>
        </p:txBody>
      </p:sp>
      <p:pic>
        <p:nvPicPr>
          <p:cNvPr id="4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30" y="652698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6372" y="1543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6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975" y="533400"/>
            <a:ext cx="5734050" cy="5791200"/>
          </a:xfrm>
          <a:prstGeom prst="rect">
            <a:avLst/>
          </a:prstGeom>
        </p:spPr>
      </p:pic>
      <p:pic>
        <p:nvPicPr>
          <p:cNvPr id="5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30" y="652698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0050" y="1532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5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207258"/>
              </p:ext>
            </p:extLst>
          </p:nvPr>
        </p:nvGraphicFramePr>
        <p:xfrm>
          <a:off x="3765550" y="1577340"/>
          <a:ext cx="4438650" cy="3703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54100">
                  <a:extLst>
                    <a:ext uri="{9D8B030D-6E8A-4147-A177-3AD203B41FA5}">
                      <a16:colId xmlns:a16="http://schemas.microsoft.com/office/drawing/2014/main" val="2525829701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390340059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630407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Position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Language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Average</a:t>
                      </a:r>
                      <a:r>
                        <a:rPr lang="en-GB" baseline="0" dirty="0" smtClean="0"/>
                        <a:t> Salary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763076"/>
                  </a:ext>
                </a:extLst>
              </a:tr>
              <a:tr h="360438"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German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effectLst/>
                        </a:rPr>
                        <a:t>£34,534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543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Arabic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£34,112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195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French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£32,646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773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Dutch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£29,423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841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Spanish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£29,262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347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Japanese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£28,954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948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Russian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£28,858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163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Italian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£28,723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288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Mandarin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£28,268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943168"/>
                  </a:ext>
                </a:extLst>
              </a:tr>
            </a:tbl>
          </a:graphicData>
        </a:graphic>
      </p:graphicFrame>
      <p:pic>
        <p:nvPicPr>
          <p:cNvPr id="5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30" y="652698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0050" y="1577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choose a language?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en-GB" dirty="0" smtClean="0"/>
              <a:t>Further education opportunities</a:t>
            </a:r>
          </a:p>
          <a:p>
            <a:pPr lvl="1"/>
            <a:r>
              <a:rPr lang="en-GB" dirty="0" smtClean="0"/>
              <a:t>Language/Joint honours degrees</a:t>
            </a:r>
          </a:p>
          <a:p>
            <a:pPr lvl="1"/>
            <a:r>
              <a:rPr lang="en-GB" dirty="0" smtClean="0"/>
              <a:t>Some universities require you to have an MFL </a:t>
            </a:r>
          </a:p>
          <a:p>
            <a:pPr marL="457200" lvl="1" indent="0">
              <a:buNone/>
            </a:pPr>
            <a:r>
              <a:rPr lang="en-GB" dirty="0" smtClean="0"/>
              <a:t>GCSE (UCL, Russell Group, Oxford, Cambridge) even if you </a:t>
            </a:r>
          </a:p>
          <a:p>
            <a:pPr marL="457200" lvl="1" indent="0">
              <a:buNone/>
            </a:pPr>
            <a:r>
              <a:rPr lang="en-GB" dirty="0" smtClean="0"/>
              <a:t>want to study an unrelated subject</a:t>
            </a:r>
          </a:p>
          <a:p>
            <a:pPr lvl="1"/>
            <a:r>
              <a:rPr lang="en-GB" dirty="0" smtClean="0"/>
              <a:t>College applications </a:t>
            </a:r>
            <a:endParaRPr lang="en-GB" dirty="0"/>
          </a:p>
        </p:txBody>
      </p:sp>
      <p:pic>
        <p:nvPicPr>
          <p:cNvPr id="4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30" y="652698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0050" y="1673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1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choose a language?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en-GB" dirty="0" smtClean="0"/>
              <a:t>Travel opportunities </a:t>
            </a:r>
          </a:p>
          <a:p>
            <a:r>
              <a:rPr lang="en-GB" dirty="0" smtClean="0"/>
              <a:t>Broaden your horizons</a:t>
            </a:r>
          </a:p>
          <a:p>
            <a:r>
              <a:rPr lang="en-GB" dirty="0" smtClean="0"/>
              <a:t>Show off</a:t>
            </a:r>
            <a:endParaRPr lang="en-GB" dirty="0"/>
          </a:p>
        </p:txBody>
      </p:sp>
      <p:pic>
        <p:nvPicPr>
          <p:cNvPr id="4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30" y="652698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0050" y="1543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Course Outline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36497" y="1863725"/>
            <a:ext cx="3416606" cy="4351338"/>
          </a:xfrm>
          <a:prstGeom prst="rect">
            <a:avLst/>
          </a:prstGeom>
        </p:spPr>
      </p:pic>
      <p:pic>
        <p:nvPicPr>
          <p:cNvPr id="5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30" y="652698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0050" y="1673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Course 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37386" cy="4351338"/>
          </a:xfrm>
        </p:spPr>
        <p:txBody>
          <a:bodyPr/>
          <a:lstStyle/>
          <a:p>
            <a:r>
              <a:rPr lang="en-GB" dirty="0" smtClean="0"/>
              <a:t>3 Themes</a:t>
            </a:r>
          </a:p>
          <a:p>
            <a:pPr lvl="1"/>
            <a:r>
              <a:rPr lang="en-GB" dirty="0" smtClean="0"/>
              <a:t>Theme 1: Identity and culture</a:t>
            </a:r>
          </a:p>
          <a:p>
            <a:pPr lvl="2"/>
            <a:r>
              <a:rPr lang="en-GB" dirty="0" smtClean="0"/>
              <a:t>family and relationships</a:t>
            </a:r>
          </a:p>
          <a:p>
            <a:pPr lvl="2"/>
            <a:r>
              <a:rPr lang="en-GB" dirty="0" smtClean="0"/>
              <a:t>technology</a:t>
            </a:r>
          </a:p>
          <a:p>
            <a:pPr lvl="2"/>
            <a:r>
              <a:rPr lang="en-GB" dirty="0" smtClean="0"/>
              <a:t>free time activities</a:t>
            </a:r>
          </a:p>
          <a:p>
            <a:pPr lvl="2"/>
            <a:r>
              <a:rPr lang="en-GB" dirty="0" smtClean="0"/>
              <a:t>customs and festivals</a:t>
            </a:r>
          </a:p>
          <a:p>
            <a:pPr lvl="2"/>
            <a:endParaRPr lang="en-GB" dirty="0"/>
          </a:p>
        </p:txBody>
      </p:sp>
      <p:pic>
        <p:nvPicPr>
          <p:cNvPr id="8" name="Picture 2" descr="Germany Heart Stock Illustrations – 1,917 Germany Heart Stock  Illustrations, Vectors &amp; Clipart -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35" y="365125"/>
            <a:ext cx="2564640" cy="2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371" y="4046785"/>
            <a:ext cx="3722539" cy="2395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6671" y="1136763"/>
            <a:ext cx="3771239" cy="247729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6055" y="1298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263</Words>
  <Application>Microsoft Office PowerPoint</Application>
  <PresentationFormat>Widescreen</PresentationFormat>
  <Paragraphs>92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Why choose a language?</vt:lpstr>
      <vt:lpstr>PowerPoint Presentation</vt:lpstr>
      <vt:lpstr>PowerPoint Presentation</vt:lpstr>
      <vt:lpstr>Why choose a language?</vt:lpstr>
      <vt:lpstr>Why choose a language?</vt:lpstr>
      <vt:lpstr>Course Outline</vt:lpstr>
      <vt:lpstr>Course Outline</vt:lpstr>
      <vt:lpstr>Course Outline</vt:lpstr>
      <vt:lpstr>Course Outline</vt:lpstr>
      <vt:lpstr>How is German assessed? </vt:lpstr>
      <vt:lpstr>Trip opportunities</vt:lpstr>
      <vt:lpstr>Trip opportunities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16</cp:revision>
  <dcterms:created xsi:type="dcterms:W3CDTF">2020-09-22T09:44:00Z</dcterms:created>
  <dcterms:modified xsi:type="dcterms:W3CDTF">2020-10-14T08:28:51Z</dcterms:modified>
</cp:coreProperties>
</file>