
<file path=[Content_Types].xml><?xml version="1.0" encoding="utf-8"?>
<Types xmlns="http://schemas.openxmlformats.org/package/2006/content-types">
  <Default Extension="emf" ContentType="image/x-emf"/>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31" r:id="rId1"/>
  </p:sldMasterIdLst>
  <p:notesMasterIdLst>
    <p:notesMasterId r:id="rId14"/>
  </p:notesMasterIdLst>
  <p:handoutMasterIdLst>
    <p:handoutMasterId r:id="rId15"/>
  </p:handoutMasterIdLst>
  <p:sldIdLst>
    <p:sldId id="262" r:id="rId2"/>
    <p:sldId id="275" r:id="rId3"/>
    <p:sldId id="276" r:id="rId4"/>
    <p:sldId id="280" r:id="rId5"/>
    <p:sldId id="277" r:id="rId6"/>
    <p:sldId id="267" r:id="rId7"/>
    <p:sldId id="278" r:id="rId8"/>
    <p:sldId id="279" r:id="rId9"/>
    <p:sldId id="265" r:id="rId10"/>
    <p:sldId id="263" r:id="rId11"/>
    <p:sldId id="264" r:id="rId12"/>
    <p:sldId id="260" r:id="rId13"/>
  </p:sldIdLst>
  <p:sldSz cx="9144000" cy="6858000" type="screen4x3"/>
  <p:notesSz cx="6858000" cy="8912225"/>
  <p:defaultTextStyle>
    <a:defPPr>
      <a:defRPr lang="en-GB"/>
    </a:defPPr>
    <a:lvl1pPr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 Plant" initials="JP" lastIdx="1" clrIdx="0">
    <p:extLst>
      <p:ext uri="{19B8F6BF-5375-455C-9EA6-DF929625EA0E}">
        <p15:presenceInfo xmlns:p15="http://schemas.microsoft.com/office/powerpoint/2012/main" userId="5257f84a303ff6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805"/>
    <p:restoredTop sz="94689"/>
  </p:normalViewPr>
  <p:slideViewPr>
    <p:cSldViewPr>
      <p:cViewPr varScale="1">
        <p:scale>
          <a:sx n="68" d="100"/>
          <a:sy n="68" d="100"/>
        </p:scale>
        <p:origin x="98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34D95D7-62BF-4F4F-A807-D035D03505F3}"/>
              </a:ext>
            </a:extLst>
          </p:cNvPr>
          <p:cNvSpPr>
            <a:spLocks noGrp="1" noChangeArrowheads="1"/>
          </p:cNvSpPr>
          <p:nvPr>
            <p:ph type="hdr" sz="quarter"/>
          </p:nvPr>
        </p:nvSpPr>
        <p:spPr bwMode="auto">
          <a:xfrm>
            <a:off x="0" y="0"/>
            <a:ext cx="2971800" cy="442913"/>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200">
                <a:latin typeface="Times New Roman" pitchFamily="18" charset="0"/>
                <a:ea typeface="+mn-ea"/>
                <a:cs typeface="Arial" charset="0"/>
              </a:defRPr>
            </a:lvl1pPr>
          </a:lstStyle>
          <a:p>
            <a:pPr>
              <a:defRPr/>
            </a:pPr>
            <a:endParaRPr lang="en-GB"/>
          </a:p>
        </p:txBody>
      </p:sp>
      <p:sp>
        <p:nvSpPr>
          <p:cNvPr id="2051" name="Rectangle 3">
            <a:extLst>
              <a:ext uri="{FF2B5EF4-FFF2-40B4-BE49-F238E27FC236}">
                <a16:creationId xmlns:a16="http://schemas.microsoft.com/office/drawing/2014/main" id="{E1CDA781-F08A-8A49-9498-E79E50392B5B}"/>
              </a:ext>
            </a:extLst>
          </p:cNvPr>
          <p:cNvSpPr>
            <a:spLocks noGrp="1" noChangeArrowheads="1"/>
          </p:cNvSpPr>
          <p:nvPr>
            <p:ph type="dt" sz="quarter" idx="1"/>
          </p:nvPr>
        </p:nvSpPr>
        <p:spPr bwMode="auto">
          <a:xfrm>
            <a:off x="3886200" y="0"/>
            <a:ext cx="2971800" cy="442913"/>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200">
                <a:latin typeface="Times New Roman" pitchFamily="18" charset="0"/>
                <a:ea typeface="+mn-ea"/>
                <a:cs typeface="Arial" charset="0"/>
              </a:defRPr>
            </a:lvl1pPr>
          </a:lstStyle>
          <a:p>
            <a:pPr>
              <a:defRPr/>
            </a:pPr>
            <a:endParaRPr lang="en-GB"/>
          </a:p>
        </p:txBody>
      </p:sp>
      <p:sp>
        <p:nvSpPr>
          <p:cNvPr id="2052" name="Rectangle 4">
            <a:extLst>
              <a:ext uri="{FF2B5EF4-FFF2-40B4-BE49-F238E27FC236}">
                <a16:creationId xmlns:a16="http://schemas.microsoft.com/office/drawing/2014/main" id="{48904907-E6CA-FA48-AD0F-11C294E9F93E}"/>
              </a:ext>
            </a:extLst>
          </p:cNvPr>
          <p:cNvSpPr>
            <a:spLocks noGrp="1" noChangeArrowheads="1"/>
          </p:cNvSpPr>
          <p:nvPr>
            <p:ph type="ftr" sz="quarter" idx="2"/>
          </p:nvPr>
        </p:nvSpPr>
        <p:spPr bwMode="auto">
          <a:xfrm>
            <a:off x="0" y="8497888"/>
            <a:ext cx="2971800" cy="442912"/>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0" hangingPunct="0">
              <a:defRPr sz="1200">
                <a:latin typeface="Times New Roman" pitchFamily="18" charset="0"/>
                <a:ea typeface="+mn-ea"/>
                <a:cs typeface="Arial" charset="0"/>
              </a:defRPr>
            </a:lvl1pPr>
          </a:lstStyle>
          <a:p>
            <a:pPr>
              <a:defRPr/>
            </a:pPr>
            <a:endParaRPr lang="en-GB"/>
          </a:p>
        </p:txBody>
      </p:sp>
      <p:sp>
        <p:nvSpPr>
          <p:cNvPr id="2053" name="Rectangle 5">
            <a:extLst>
              <a:ext uri="{FF2B5EF4-FFF2-40B4-BE49-F238E27FC236}">
                <a16:creationId xmlns:a16="http://schemas.microsoft.com/office/drawing/2014/main" id="{9B2AD5AC-DD1C-8648-A39C-AEC880A5A1A8}"/>
              </a:ext>
            </a:extLst>
          </p:cNvPr>
          <p:cNvSpPr>
            <a:spLocks noGrp="1" noChangeArrowheads="1"/>
          </p:cNvSpPr>
          <p:nvPr>
            <p:ph type="sldNum" sz="quarter" idx="3"/>
          </p:nvPr>
        </p:nvSpPr>
        <p:spPr bwMode="auto">
          <a:xfrm>
            <a:off x="3886200" y="8497888"/>
            <a:ext cx="2971800" cy="442912"/>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a:defRPr sz="1200">
                <a:latin typeface="Times New Roman" panose="02020603050405020304" pitchFamily="18" charset="0"/>
              </a:defRPr>
            </a:lvl1pPr>
          </a:lstStyle>
          <a:p>
            <a:fld id="{AF7ED302-CB3F-AD46-9AFD-366FA4518531}"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1114425"/>
            <a:ext cx="4010025" cy="3006725"/>
          </a:xfrm>
          <a:prstGeom prst="rect">
            <a:avLst/>
          </a:prstGeom>
          <a:noFill/>
          <a:ln w="12700">
            <a:solidFill>
              <a:prstClr val="black"/>
            </a:solidFill>
          </a:ln>
        </p:spPr>
      </p:sp>
      <p:sp>
        <p:nvSpPr>
          <p:cNvPr id="3" name="Notes Placeholder 2"/>
          <p:cNvSpPr>
            <a:spLocks noGrp="1"/>
          </p:cNvSpPr>
          <p:nvPr>
            <p:ph type="body" idx="1"/>
          </p:nvPr>
        </p:nvSpPr>
        <p:spPr>
          <a:xfrm>
            <a:off x="685800" y="4289425"/>
            <a:ext cx="5486400" cy="3508375"/>
          </a:xfrm>
          <a:prstGeom prst="rect">
            <a:avLst/>
          </a:prstGeom>
        </p:spPr>
        <p:txBody>
          <a:bodyPr/>
          <a:lstStyle/>
          <a:p>
            <a:r>
              <a:rPr lang="en-US" dirty="0"/>
              <a:t>You need to create a musical score, which is your music written down.  We use a piece of software called Sibelius to do this.</a:t>
            </a:r>
          </a:p>
        </p:txBody>
      </p:sp>
    </p:spTree>
    <p:extLst>
      <p:ext uri="{BB962C8B-B14F-4D97-AF65-F5344CB8AC3E}">
        <p14:creationId xmlns:p14="http://schemas.microsoft.com/office/powerpoint/2010/main" val="2760822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1114425"/>
            <a:ext cx="4010025" cy="3006725"/>
          </a:xfrm>
          <a:prstGeom prst="rect">
            <a:avLst/>
          </a:prstGeom>
          <a:noFill/>
          <a:ln w="12700">
            <a:solidFill>
              <a:prstClr val="black"/>
            </a:solidFill>
          </a:ln>
        </p:spPr>
      </p:sp>
      <p:sp>
        <p:nvSpPr>
          <p:cNvPr id="3" name="Notes Placeholder 2"/>
          <p:cNvSpPr>
            <a:spLocks noGrp="1"/>
          </p:cNvSpPr>
          <p:nvPr>
            <p:ph type="body" idx="1"/>
          </p:nvPr>
        </p:nvSpPr>
        <p:spPr>
          <a:xfrm>
            <a:off x="685800" y="4289425"/>
            <a:ext cx="5486400" cy="3508375"/>
          </a:xfrm>
          <a:prstGeom prst="rect">
            <a:avLst/>
          </a:prstGeom>
        </p:spPr>
        <p:txBody>
          <a:bodyPr/>
          <a:lstStyle/>
          <a:p>
            <a:r>
              <a:rPr lang="en-US" dirty="0"/>
              <a:t>You need to send of a recording of your music.  Listen to the example below, the student recorded herself playing guitar, then overdubbed her singing, but she used Sibelius software so the computer played the other parts.</a:t>
            </a:r>
          </a:p>
        </p:txBody>
      </p:sp>
    </p:spTree>
    <p:extLst>
      <p:ext uri="{BB962C8B-B14F-4D97-AF65-F5344CB8AC3E}">
        <p14:creationId xmlns:p14="http://schemas.microsoft.com/office/powerpoint/2010/main" val="551215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1114425"/>
            <a:ext cx="4010025" cy="3006725"/>
          </a:xfrm>
          <a:prstGeom prst="rect">
            <a:avLst/>
          </a:prstGeom>
          <a:noFill/>
          <a:ln w="12700">
            <a:solidFill>
              <a:prstClr val="black"/>
            </a:solidFill>
          </a:ln>
        </p:spPr>
      </p:sp>
      <p:sp>
        <p:nvSpPr>
          <p:cNvPr id="3" name="Notes Placeholder 2"/>
          <p:cNvSpPr>
            <a:spLocks noGrp="1"/>
          </p:cNvSpPr>
          <p:nvPr>
            <p:ph type="body" idx="1"/>
          </p:nvPr>
        </p:nvSpPr>
        <p:spPr>
          <a:xfrm>
            <a:off x="685800" y="4289425"/>
            <a:ext cx="5486400" cy="3508375"/>
          </a:xfrm>
          <a:prstGeom prst="rect">
            <a:avLst/>
          </a:prstGeom>
        </p:spPr>
        <p:txBody>
          <a:bodyPr/>
          <a:lstStyle/>
          <a:p>
            <a:r>
              <a:rPr lang="en-US" dirty="0"/>
              <a:t>You need to send of a recording of your music.  Listen to the example below, the student recorded herself playing guitar, then overdubbed her singing, but she used Sibelius software so the computer played the other parts.</a:t>
            </a:r>
          </a:p>
        </p:txBody>
      </p:sp>
    </p:spTree>
    <p:extLst>
      <p:ext uri="{BB962C8B-B14F-4D97-AF65-F5344CB8AC3E}">
        <p14:creationId xmlns:p14="http://schemas.microsoft.com/office/powerpoint/2010/main" val="427213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1114425"/>
            <a:ext cx="4010025" cy="3006725"/>
          </a:xfrm>
          <a:prstGeom prst="rect">
            <a:avLst/>
          </a:prstGeom>
          <a:noFill/>
          <a:ln w="12700">
            <a:solidFill>
              <a:prstClr val="black"/>
            </a:solidFill>
          </a:ln>
        </p:spPr>
      </p:sp>
      <p:sp>
        <p:nvSpPr>
          <p:cNvPr id="3" name="Notes Placeholder 2"/>
          <p:cNvSpPr>
            <a:spLocks noGrp="1"/>
          </p:cNvSpPr>
          <p:nvPr>
            <p:ph type="body" idx="1"/>
          </p:nvPr>
        </p:nvSpPr>
        <p:spPr>
          <a:xfrm>
            <a:off x="685800" y="4289425"/>
            <a:ext cx="5486400" cy="3508375"/>
          </a:xfrm>
          <a:prstGeom prst="rect">
            <a:avLst/>
          </a:prstGeom>
        </p:spPr>
        <p:txBody>
          <a:bodyPr/>
          <a:lstStyle/>
          <a:p>
            <a:r>
              <a:rPr lang="en-US" dirty="0"/>
              <a:t>Landmark pieces from 1700 to present day.  Analyze each set work, then listen to music that is related to it.</a:t>
            </a:r>
          </a:p>
        </p:txBody>
      </p:sp>
    </p:spTree>
    <p:extLst>
      <p:ext uri="{BB962C8B-B14F-4D97-AF65-F5344CB8AC3E}">
        <p14:creationId xmlns:p14="http://schemas.microsoft.com/office/powerpoint/2010/main" val="142378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3988" y="1114425"/>
            <a:ext cx="4010025" cy="3006725"/>
          </a:xfrm>
          <a:prstGeom prst="rect">
            <a:avLst/>
          </a:prstGeom>
          <a:noFill/>
          <a:ln w="12700">
            <a:solidFill>
              <a:prstClr val="black"/>
            </a:solidFill>
          </a:ln>
        </p:spPr>
      </p:sp>
      <p:sp>
        <p:nvSpPr>
          <p:cNvPr id="3" name="Notes Placeholder 2"/>
          <p:cNvSpPr>
            <a:spLocks noGrp="1"/>
          </p:cNvSpPr>
          <p:nvPr>
            <p:ph type="body" idx="1"/>
          </p:nvPr>
        </p:nvSpPr>
        <p:spPr>
          <a:xfrm>
            <a:off x="685800" y="4289425"/>
            <a:ext cx="5486400" cy="3508375"/>
          </a:xfrm>
          <a:prstGeom prst="rect">
            <a:avLst/>
          </a:prstGeom>
        </p:spPr>
        <p:txBody>
          <a:bodyPr/>
          <a:lstStyle/>
          <a:p>
            <a:r>
              <a:rPr lang="en-US" dirty="0"/>
              <a:t>Learning an instrument/having singing lessons</a:t>
            </a:r>
          </a:p>
        </p:txBody>
      </p:sp>
    </p:spTree>
    <p:extLst>
      <p:ext uri="{BB962C8B-B14F-4D97-AF65-F5344CB8AC3E}">
        <p14:creationId xmlns:p14="http://schemas.microsoft.com/office/powerpoint/2010/main" val="163490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4DCD20F7-4ED3-DA44-9063-FAD0B7C3F676}"/>
              </a:ext>
            </a:extLst>
          </p:cNvPr>
          <p:cNvSpPr>
            <a:spLocks noGrp="1" noRot="1" noChangeAspect="1" noChangeArrowheads="1" noTextEdit="1"/>
          </p:cNvSpPr>
          <p:nvPr>
            <p:ph type="sldImg"/>
          </p:nvPr>
        </p:nvSpPr>
        <p:spPr bwMode="auto">
          <a:xfrm>
            <a:off x="1201738" y="668338"/>
            <a:ext cx="4456112" cy="3341687"/>
          </a:xfrm>
          <a:prstGeom prst="rect">
            <a:avLst/>
          </a:prstGeom>
          <a:solidFill>
            <a:srgbClr val="FFFFFF"/>
          </a:solidFill>
          <a:ln>
            <a:solidFill>
              <a:srgbClr val="000000"/>
            </a:solidFill>
            <a:miter lim="800000"/>
            <a:headEnd/>
            <a:tailEnd/>
          </a:ln>
        </p:spPr>
      </p:sp>
      <p:sp>
        <p:nvSpPr>
          <p:cNvPr id="17410" name="Rectangle 3">
            <a:extLst>
              <a:ext uri="{FF2B5EF4-FFF2-40B4-BE49-F238E27FC236}">
                <a16:creationId xmlns:a16="http://schemas.microsoft.com/office/drawing/2014/main" id="{B6DECBB4-0DC1-4147-80D9-A0DC3AFB112C}"/>
              </a:ext>
            </a:extLst>
          </p:cNvPr>
          <p:cNvSpPr>
            <a:spLocks noGrp="1" noChangeArrowheads="1"/>
          </p:cNvSpPr>
          <p:nvPr>
            <p:ph type="body" idx="1"/>
          </p:nvPr>
        </p:nvSpPr>
        <p:spPr bwMode="auto">
          <a:xfrm>
            <a:off x="685800" y="4232275"/>
            <a:ext cx="5486400" cy="4011613"/>
          </a:xfrm>
          <a:prstGeom prst="rect">
            <a:avLst/>
          </a:prstGeom>
          <a:solidFill>
            <a:srgbClr val="FFFFFF"/>
          </a:solidFill>
          <a:ln>
            <a:solidFill>
              <a:srgbClr val="000000"/>
            </a:solidFill>
            <a:miter lim="800000"/>
            <a:headEnd/>
            <a:tailEnd/>
          </a:ln>
        </p:spPr>
        <p:txBody>
          <a:bodyPr/>
          <a:lstStyle/>
          <a:p>
            <a:pPr eaLnBrk="1" hangingPunct="1"/>
            <a:r>
              <a:rPr lang="en-US" altLang="en-US" dirty="0">
                <a:ea typeface="ＭＳ Ｐゴシック" panose="020B0600070205080204" pitchFamily="34" charset="-128"/>
                <a:cs typeface="Arial" panose="020B0604020202020204" pitchFamily="34" charset="0"/>
              </a:rPr>
              <a:t>Could you do without Music on your timetable next year?!!!</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61950" y="1125538"/>
            <a:ext cx="7162800" cy="893762"/>
          </a:xfrm>
        </p:spPr>
        <p:txBody>
          <a:bodyPr/>
          <a:lstStyle>
            <a:lvl1pPr>
              <a:defRPr sz="3200"/>
            </a:lvl1pPr>
          </a:lstStyle>
          <a:p>
            <a:r>
              <a:rPr lang="en-US"/>
              <a:t>Click to edit Master title style</a:t>
            </a:r>
            <a:endParaRPr lang="ru-RU"/>
          </a:p>
        </p:txBody>
      </p:sp>
      <p:sp>
        <p:nvSpPr>
          <p:cNvPr id="5123" name="Rectangle 3"/>
          <p:cNvSpPr>
            <a:spLocks noGrp="1" noChangeArrowheads="1"/>
          </p:cNvSpPr>
          <p:nvPr>
            <p:ph type="subTitle" idx="1"/>
          </p:nvPr>
        </p:nvSpPr>
        <p:spPr>
          <a:xfrm>
            <a:off x="361950" y="1917700"/>
            <a:ext cx="7162800" cy="503238"/>
          </a:xfrm>
        </p:spPr>
        <p:txBody>
          <a:bodyPr/>
          <a:lstStyle>
            <a:lvl1pPr marL="0" indent="0">
              <a:buFontTx/>
              <a:buNone/>
              <a:defRPr sz="2400" b="1">
                <a:solidFill>
                  <a:schemeClr val="bg1"/>
                </a:solidFill>
              </a:defRPr>
            </a:lvl1pPr>
          </a:lstStyle>
          <a:p>
            <a:r>
              <a:rPr lang="en-US"/>
              <a:t>Click to edit Master subtitle style</a:t>
            </a:r>
            <a:endParaRPr lang="ru-RU"/>
          </a:p>
        </p:txBody>
      </p:sp>
    </p:spTree>
    <p:extLst>
      <p:ext uri="{BB962C8B-B14F-4D97-AF65-F5344CB8AC3E}">
        <p14:creationId xmlns:p14="http://schemas.microsoft.com/office/powerpoint/2010/main" val="322196165"/>
      </p:ext>
    </p:extLst>
  </p:cSld>
  <p:clrMapOvr>
    <a:masterClrMapping/>
  </p:clrMapOvr>
  <p:transition spd="med" advTm="10000">
    <p:check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2714845"/>
      </p:ext>
    </p:extLst>
  </p:cSld>
  <p:clrMapOvr>
    <a:masterClrMapping/>
  </p:clrMapOvr>
  <p:transition spd="med" advTm="10000">
    <p:check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328613"/>
            <a:ext cx="1909762" cy="61960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76338" y="328613"/>
            <a:ext cx="5581650" cy="6196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40973441"/>
      </p:ext>
    </p:extLst>
  </p:cSld>
  <p:clrMapOvr>
    <a:masterClrMapping/>
  </p:clrMapOvr>
  <p:transition spd="med" advTm="10000">
    <p:check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0"/>
            <a:ext cx="8229600" cy="1258888"/>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122E51E0-A057-A240-ACFA-95BCB2143F2E}"/>
              </a:ext>
            </a:extLst>
          </p:cNvPr>
          <p:cNvSpPr>
            <a:spLocks noGrp="1"/>
          </p:cNvSpPr>
          <p:nvPr>
            <p:ph type="dt" sz="half" idx="10"/>
          </p:nvPr>
        </p:nvSpPr>
        <p:spPr>
          <a:xfrm>
            <a:off x="457200" y="6243638"/>
            <a:ext cx="2133600" cy="457200"/>
          </a:xfrm>
          <a:prstGeom prst="rect">
            <a:avLst/>
          </a:prstGeom>
        </p:spPr>
        <p:txBody>
          <a:bodyPr/>
          <a:lstStyle>
            <a:lvl1pPr eaLnBrk="1" hangingPunct="1">
              <a:defRPr>
                <a:latin typeface="Verdana" pitchFamily="34" charset="0"/>
                <a:ea typeface="+mn-ea"/>
                <a:cs typeface="Arial" charset="0"/>
              </a:defRPr>
            </a:lvl1pPr>
          </a:lstStyle>
          <a:p>
            <a:pPr>
              <a:defRPr/>
            </a:pPr>
            <a:endParaRPr lang="en-GB"/>
          </a:p>
        </p:txBody>
      </p:sp>
      <p:sp>
        <p:nvSpPr>
          <p:cNvPr id="7" name="Footer Placeholder 6">
            <a:extLst>
              <a:ext uri="{FF2B5EF4-FFF2-40B4-BE49-F238E27FC236}">
                <a16:creationId xmlns:a16="http://schemas.microsoft.com/office/drawing/2014/main" id="{E13E94D2-B79B-6945-BB69-3F6A07825B07}"/>
              </a:ext>
            </a:extLst>
          </p:cNvPr>
          <p:cNvSpPr>
            <a:spLocks noGrp="1"/>
          </p:cNvSpPr>
          <p:nvPr>
            <p:ph type="ftr" sz="quarter" idx="11"/>
          </p:nvPr>
        </p:nvSpPr>
        <p:spPr>
          <a:xfrm>
            <a:off x="3124200" y="6248400"/>
            <a:ext cx="2895600" cy="457200"/>
          </a:xfrm>
          <a:prstGeom prst="rect">
            <a:avLst/>
          </a:prstGeom>
        </p:spPr>
        <p:txBody>
          <a:bodyPr/>
          <a:lstStyle>
            <a:lvl1pPr eaLnBrk="1" hangingPunct="1">
              <a:defRPr>
                <a:latin typeface="Verdana" pitchFamily="34" charset="0"/>
                <a:ea typeface="+mn-ea"/>
                <a:cs typeface="Arial" charset="0"/>
              </a:defRPr>
            </a:lvl1pPr>
          </a:lstStyle>
          <a:p>
            <a:pPr>
              <a:defRPr/>
            </a:pPr>
            <a:endParaRPr lang="en-GB"/>
          </a:p>
        </p:txBody>
      </p:sp>
      <p:sp>
        <p:nvSpPr>
          <p:cNvPr id="8" name="Slide Number Placeholder 7">
            <a:extLst>
              <a:ext uri="{FF2B5EF4-FFF2-40B4-BE49-F238E27FC236}">
                <a16:creationId xmlns:a16="http://schemas.microsoft.com/office/drawing/2014/main" id="{9289E487-1F4A-A846-97BA-549B55E951B1}"/>
              </a:ext>
            </a:extLst>
          </p:cNvPr>
          <p:cNvSpPr>
            <a:spLocks noGrp="1"/>
          </p:cNvSpPr>
          <p:nvPr>
            <p:ph type="sldNum" sz="quarter" idx="12"/>
          </p:nvPr>
        </p:nvSpPr>
        <p:spPr>
          <a:xfrm>
            <a:off x="6553200" y="6243638"/>
            <a:ext cx="2133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5626F794-F22B-4048-B359-5A48A3EE08B6}" type="slidenum">
              <a:rPr lang="en-GB" altLang="en-US"/>
              <a:pPr/>
              <a:t>‹#›</a:t>
            </a:fld>
            <a:endParaRPr lang="en-GB" altLang="en-US"/>
          </a:p>
        </p:txBody>
      </p:sp>
    </p:spTree>
    <p:extLst>
      <p:ext uri="{BB962C8B-B14F-4D97-AF65-F5344CB8AC3E}">
        <p14:creationId xmlns:p14="http://schemas.microsoft.com/office/powerpoint/2010/main" val="4142588429"/>
      </p:ext>
    </p:extLst>
  </p:cSld>
  <p:clrMapOvr>
    <a:masterClrMapping/>
  </p:clrMapOvr>
  <p:transition spd="med" advTm="10000">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15256995"/>
      </p:ext>
    </p:extLst>
  </p:cSld>
  <p:clrMapOvr>
    <a:masterClrMapping/>
  </p:clrMapOvr>
  <p:transition spd="med" advTm="10000">
    <p:check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9976192"/>
      </p:ext>
    </p:extLst>
  </p:cSld>
  <p:clrMapOvr>
    <a:masterClrMapping/>
  </p:clrMapOvr>
  <p:transition spd="med" advTm="10000">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76338" y="1411288"/>
            <a:ext cx="3744912" cy="5113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73650" y="1411288"/>
            <a:ext cx="3746500" cy="5113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0929270"/>
      </p:ext>
    </p:extLst>
  </p:cSld>
  <p:clrMapOvr>
    <a:masterClrMapping/>
  </p:clrMapOvr>
  <p:transition spd="med" advTm="10000">
    <p:check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2795917"/>
      </p:ext>
    </p:extLst>
  </p:cSld>
  <p:clrMapOvr>
    <a:masterClrMapping/>
  </p:clrMapOvr>
  <p:transition spd="med" advTm="10000">
    <p:check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65002481"/>
      </p:ext>
    </p:extLst>
  </p:cSld>
  <p:clrMapOvr>
    <a:masterClrMapping/>
  </p:clrMapOvr>
  <p:transition spd="med" advTm="10000">
    <p:check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552713"/>
      </p:ext>
    </p:extLst>
  </p:cSld>
  <p:clrMapOvr>
    <a:masterClrMapping/>
  </p:clrMapOvr>
  <p:transition spd="med" advTm="10000">
    <p:check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6727497"/>
      </p:ext>
    </p:extLst>
  </p:cSld>
  <p:clrMapOvr>
    <a:masterClrMapping/>
  </p:clrMapOvr>
  <p:transition spd="med" advTm="10000">
    <p:check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8931309"/>
      </p:ext>
    </p:extLst>
  </p:cSld>
  <p:clrMapOvr>
    <a:masterClrMapping/>
  </p:clrMapOvr>
  <p:transition spd="med" advTm="10000">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1304ED7-0490-944C-A854-A5A2E2937917}"/>
              </a:ext>
            </a:extLst>
          </p:cNvPr>
          <p:cNvSpPr>
            <a:spLocks noGrp="1" noChangeArrowheads="1"/>
          </p:cNvSpPr>
          <p:nvPr>
            <p:ph type="title"/>
          </p:nvPr>
        </p:nvSpPr>
        <p:spPr bwMode="auto">
          <a:xfrm>
            <a:off x="1979613" y="328613"/>
            <a:ext cx="68405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ru-RU" altLang="en-US"/>
          </a:p>
        </p:txBody>
      </p:sp>
      <p:sp>
        <p:nvSpPr>
          <p:cNvPr id="1027" name="Rectangle 3">
            <a:extLst>
              <a:ext uri="{FF2B5EF4-FFF2-40B4-BE49-F238E27FC236}">
                <a16:creationId xmlns:a16="http://schemas.microsoft.com/office/drawing/2014/main" id="{80A17593-B457-0C43-A651-79AB2D00ADD5}"/>
              </a:ext>
            </a:extLst>
          </p:cNvPr>
          <p:cNvSpPr>
            <a:spLocks noGrp="1" noChangeArrowheads="1"/>
          </p:cNvSpPr>
          <p:nvPr>
            <p:ph type="body" idx="1"/>
          </p:nvPr>
        </p:nvSpPr>
        <p:spPr bwMode="auto">
          <a:xfrm>
            <a:off x="1176338" y="1411288"/>
            <a:ext cx="7643812"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ru-RU" altLang="en-US"/>
          </a:p>
        </p:txBody>
      </p:sp>
    </p:spTree>
  </p:cSld>
  <p:clrMap bg1="lt1" tx1="dk1" bg2="lt2" tx2="dk2" accent1="accent1" accent2="accent2" accent3="accent3" accent4="accent4" accent5="accent5" accent6="accent6" hlink="hlink" folHlink="folHlink"/>
  <p:sldLayoutIdLst>
    <p:sldLayoutId id="2147483896"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7" r:id="rId12"/>
  </p:sldLayoutIdLst>
  <p:transition spd="med" advTm="10000">
    <p:checker/>
  </p:transition>
  <p:txStyles>
    <p:titleStyle>
      <a:lvl1pPr algn="l" rtl="0" eaLnBrk="0" fontAlgn="base" hangingPunct="0">
        <a:spcBef>
          <a:spcPct val="0"/>
        </a:spcBef>
        <a:spcAft>
          <a:spcPct val="0"/>
        </a:spcAft>
        <a:defRPr sz="3600" b="1">
          <a:solidFill>
            <a:schemeClr val="bg1"/>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600" b="1">
          <a:solidFill>
            <a:schemeClr val="bg1"/>
          </a:solidFill>
          <a:latin typeface="Arial" charset="0"/>
          <a:ea typeface="ＭＳ Ｐゴシック" pitchFamily="-65" charset="-128"/>
          <a:cs typeface="ＭＳ Ｐゴシック" pitchFamily="-65" charset="-128"/>
        </a:defRPr>
      </a:lvl2pPr>
      <a:lvl3pPr algn="l" rtl="0" eaLnBrk="0" fontAlgn="base" hangingPunct="0">
        <a:spcBef>
          <a:spcPct val="0"/>
        </a:spcBef>
        <a:spcAft>
          <a:spcPct val="0"/>
        </a:spcAft>
        <a:defRPr sz="3600" b="1">
          <a:solidFill>
            <a:schemeClr val="bg1"/>
          </a:solidFill>
          <a:latin typeface="Arial" charset="0"/>
          <a:ea typeface="ＭＳ Ｐゴシック" pitchFamily="-65" charset="-128"/>
          <a:cs typeface="ＭＳ Ｐゴシック" pitchFamily="-65" charset="-128"/>
        </a:defRPr>
      </a:lvl3pPr>
      <a:lvl4pPr algn="l" rtl="0" eaLnBrk="0" fontAlgn="base" hangingPunct="0">
        <a:spcBef>
          <a:spcPct val="0"/>
        </a:spcBef>
        <a:spcAft>
          <a:spcPct val="0"/>
        </a:spcAft>
        <a:defRPr sz="3600" b="1">
          <a:solidFill>
            <a:schemeClr val="bg1"/>
          </a:solidFill>
          <a:latin typeface="Arial" charset="0"/>
          <a:ea typeface="ＭＳ Ｐゴシック" pitchFamily="-65" charset="-128"/>
          <a:cs typeface="ＭＳ Ｐゴシック" pitchFamily="-65" charset="-128"/>
        </a:defRPr>
      </a:lvl4pPr>
      <a:lvl5pPr algn="l" rtl="0" eaLnBrk="0" fontAlgn="base" hangingPunct="0">
        <a:spcBef>
          <a:spcPct val="0"/>
        </a:spcBef>
        <a:spcAft>
          <a:spcPct val="0"/>
        </a:spcAft>
        <a:defRPr sz="3600" b="1">
          <a:solidFill>
            <a:schemeClr val="bg1"/>
          </a:solidFill>
          <a:latin typeface="Arial"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2800">
          <a:solidFill>
            <a:schemeClr val="tx2"/>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400" b="1">
          <a:solidFill>
            <a:schemeClr val="tx2"/>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2"/>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2"/>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2"/>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m4a"/><Relationship Id="rId7" Type="http://schemas.openxmlformats.org/officeDocument/2006/relationships/image" Target="../media/image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4A1A78E1-EAFD-4B45-A91A-C11D46956DB9}"/>
              </a:ext>
            </a:extLst>
          </p:cNvPr>
          <p:cNvSpPr>
            <a:spLocks noGrp="1"/>
          </p:cNvSpPr>
          <p:nvPr>
            <p:ph type="title"/>
          </p:nvPr>
        </p:nvSpPr>
        <p:spPr>
          <a:xfrm>
            <a:off x="1823702" y="281473"/>
            <a:ext cx="6840538" cy="508000"/>
          </a:xfrm>
        </p:spPr>
        <p:txBody>
          <a:bodyPr/>
          <a:lstStyle/>
          <a:p>
            <a:pPr algn="ctr" eaLnBrk="1" hangingPunct="1"/>
            <a:r>
              <a:rPr lang="en-GB" altLang="en-US" sz="2400" dirty="0">
                <a:ea typeface="ＭＳ Ｐゴシック" panose="020B0600070205080204" pitchFamily="34" charset="-128"/>
              </a:rPr>
              <a:t>Composition – making your own music</a:t>
            </a:r>
            <a:br>
              <a:rPr lang="en-GB" altLang="en-US" sz="2400" dirty="0">
                <a:ea typeface="ＭＳ Ｐゴシック" panose="020B0600070205080204" pitchFamily="34" charset="-128"/>
              </a:rPr>
            </a:br>
            <a:r>
              <a:rPr lang="en-GB" altLang="en-US" sz="2400" dirty="0">
                <a:ea typeface="ＭＳ Ｐゴシック" panose="020B0600070205080204" pitchFamily="34" charset="-128"/>
              </a:rPr>
              <a:t>30%</a:t>
            </a:r>
          </a:p>
        </p:txBody>
      </p:sp>
      <p:sp>
        <p:nvSpPr>
          <p:cNvPr id="13314" name="Content Placeholder 2">
            <a:extLst>
              <a:ext uri="{FF2B5EF4-FFF2-40B4-BE49-F238E27FC236}">
                <a16:creationId xmlns:a16="http://schemas.microsoft.com/office/drawing/2014/main" id="{783FB36E-975E-A24D-963A-DA33E7A11DC2}"/>
              </a:ext>
            </a:extLst>
          </p:cNvPr>
          <p:cNvSpPr>
            <a:spLocks noGrp="1"/>
          </p:cNvSpPr>
          <p:nvPr>
            <p:ph idx="1"/>
          </p:nvPr>
        </p:nvSpPr>
        <p:spPr>
          <a:xfrm>
            <a:off x="2195736" y="1209190"/>
            <a:ext cx="7967662" cy="5113337"/>
          </a:xfrm>
        </p:spPr>
        <p:txBody>
          <a:bodyPr/>
          <a:lstStyle/>
          <a:p>
            <a:pPr marL="0" indent="0">
              <a:buNone/>
            </a:pPr>
            <a:r>
              <a:rPr lang="en-GB" altLang="en-US" sz="1800" dirty="0">
                <a:latin typeface="Tahoma" panose="020B0604030504040204" pitchFamily="34" charset="0"/>
                <a:ea typeface="Tahoma" panose="020B0604030504040204" pitchFamily="34" charset="0"/>
                <a:cs typeface="Tahoma" panose="020B0604030504040204" pitchFamily="34" charset="0"/>
              </a:rPr>
              <a:t>Composition 1:  Completely Free choice in any style</a:t>
            </a:r>
          </a:p>
          <a:p>
            <a:pPr marL="0" indent="0">
              <a:buNone/>
            </a:pPr>
            <a:r>
              <a:rPr lang="en-GB" altLang="en-US" sz="1800" dirty="0">
                <a:latin typeface="Tahoma" panose="020B0604030504040204" pitchFamily="34" charset="0"/>
                <a:ea typeface="Tahoma" panose="020B0604030504040204" pitchFamily="34" charset="0"/>
                <a:cs typeface="Tahoma" panose="020B0604030504040204" pitchFamily="34" charset="0"/>
              </a:rPr>
              <a:t>Composition 2:Respond to a brief set by the exam board</a:t>
            </a:r>
            <a:endParaRPr lang="en-GB" alt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Graphical user interface, text, application&#10;&#10;Description automatically generated">
            <a:extLst>
              <a:ext uri="{FF2B5EF4-FFF2-40B4-BE49-F238E27FC236}">
                <a16:creationId xmlns:a16="http://schemas.microsoft.com/office/drawing/2014/main" id="{0CBE8349-0A9A-AD4C-B58C-B6995F32156B}"/>
              </a:ext>
            </a:extLst>
          </p:cNvPr>
          <p:cNvPicPr>
            <a:picLocks noChangeAspect="1"/>
          </p:cNvPicPr>
          <p:nvPr/>
        </p:nvPicPr>
        <p:blipFill rotWithShape="1">
          <a:blip r:embed="rId4">
            <a:extLst>
              <a:ext uri="{28A0092B-C50C-407E-A947-70E740481C1C}">
                <a14:useLocalDpi xmlns:a14="http://schemas.microsoft.com/office/drawing/2010/main" val="0"/>
              </a:ext>
            </a:extLst>
          </a:blip>
          <a:srcRect l="20075" t="17240" r="37400" b="10940"/>
          <a:stretch/>
        </p:blipFill>
        <p:spPr>
          <a:xfrm>
            <a:off x="2915816" y="1943006"/>
            <a:ext cx="4656310" cy="4914994"/>
          </a:xfrm>
          <a:prstGeom prst="rect">
            <a:avLst/>
          </a:prstGeom>
        </p:spPr>
      </p:pic>
      <p:sp>
        <p:nvSpPr>
          <p:cNvPr id="5" name="Right Arrow 4">
            <a:extLst>
              <a:ext uri="{FF2B5EF4-FFF2-40B4-BE49-F238E27FC236}">
                <a16:creationId xmlns:a16="http://schemas.microsoft.com/office/drawing/2014/main" id="{CE693D28-199A-D241-BFEC-B33668DCFAAD}"/>
              </a:ext>
            </a:extLst>
          </p:cNvPr>
          <p:cNvSpPr/>
          <p:nvPr/>
        </p:nvSpPr>
        <p:spPr>
          <a:xfrm rot="7489372">
            <a:off x="7273817" y="2006168"/>
            <a:ext cx="30450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F3AC08-6F2B-1B43-B592-1018FE92D456}"/>
              </a:ext>
            </a:extLst>
          </p:cNvPr>
          <p:cNvSpPr/>
          <p:nvPr/>
        </p:nvSpPr>
        <p:spPr>
          <a:xfrm rot="16200000">
            <a:off x="-1794689" y="3938838"/>
            <a:ext cx="5801320" cy="923330"/>
          </a:xfrm>
          <a:prstGeom prst="rect">
            <a:avLst/>
          </a:prstGeom>
          <a:noFill/>
        </p:spPr>
        <p:txBody>
          <a:bodyPr wrap="square" lIns="91440" tIns="45720" rIns="91440" bIns="45720">
            <a:spAutoFit/>
          </a:bodyPr>
          <a:lstStyle/>
          <a:p>
            <a:pPr algn="ctr"/>
            <a:r>
              <a:rPr lang="en-GB" altLang="en-US" sz="5400" b="0" cap="none" spc="0" dirty="0">
                <a:ln w="0"/>
                <a:solidFill>
                  <a:schemeClr val="accent1"/>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2</a:t>
            </a:r>
            <a:r>
              <a:rPr lang="en-GB" altLang="en-US" sz="4400" b="0" cap="none" spc="0" dirty="0">
                <a:ln w="0"/>
                <a:solidFill>
                  <a:schemeClr val="accent1"/>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 compositions</a:t>
            </a:r>
            <a:endParaRPr lang="en-US" sz="4400" b="0" cap="none" spc="0" dirty="0">
              <a:ln w="0"/>
              <a:solidFill>
                <a:schemeClr val="accent1"/>
              </a:solidFill>
              <a:effectLst>
                <a:outerShdw blurRad="38100" dist="25400" dir="5400000" algn="ctr" rotWithShape="0">
                  <a:srgbClr val="6E747A">
                    <a:alpha val="43000"/>
                  </a:srgbClr>
                </a:outerShdw>
              </a:effectLst>
            </a:endParaRPr>
          </a:p>
        </p:txBody>
      </p:sp>
      <p:pic>
        <p:nvPicPr>
          <p:cNvPr id="2" name="Audio Recording 18 Oct 2020 at 22:17:32" descr="Audio Recording 18 Oct 2020 at 22:17:32">
            <a:hlinkClick r:id="" action="ppaction://media"/>
            <a:extLst>
              <a:ext uri="{FF2B5EF4-FFF2-40B4-BE49-F238E27FC236}">
                <a16:creationId xmlns:a16="http://schemas.microsoft.com/office/drawing/2014/main" id="{C0A4B2FB-8D4C-A44A-B0A9-53A578C7B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7905" y="5358157"/>
            <a:ext cx="812800" cy="812800"/>
          </a:xfrm>
          <a:prstGeom prst="rect">
            <a:avLst/>
          </a:prstGeom>
        </p:spPr>
      </p:pic>
    </p:spTree>
  </p:cSld>
  <p:clrMapOvr>
    <a:masterClrMapping/>
  </p:clrMapOvr>
  <p:transition spd="med" advTm="1000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1091F8FF-252D-A04A-A6A2-7879CF9E77FD}"/>
              </a:ext>
            </a:extLst>
          </p:cNvPr>
          <p:cNvSpPr>
            <a:spLocks noGrp="1"/>
          </p:cNvSpPr>
          <p:nvPr>
            <p:ph type="title"/>
          </p:nvPr>
        </p:nvSpPr>
        <p:spPr>
          <a:xfrm>
            <a:off x="2500313" y="428625"/>
            <a:ext cx="6840537" cy="508000"/>
          </a:xfrm>
        </p:spPr>
        <p:txBody>
          <a:bodyPr/>
          <a:lstStyle/>
          <a:p>
            <a:pPr eaLnBrk="1" hangingPunct="1"/>
            <a:r>
              <a:rPr lang="en-GB" altLang="en-US">
                <a:ea typeface="ＭＳ Ｐゴシック" panose="020B0600070205080204" pitchFamily="34" charset="-128"/>
              </a:rPr>
              <a:t>What else can I expect?</a:t>
            </a:r>
          </a:p>
        </p:txBody>
      </p:sp>
      <p:sp>
        <p:nvSpPr>
          <p:cNvPr id="14338" name="Content Placeholder 2">
            <a:extLst>
              <a:ext uri="{FF2B5EF4-FFF2-40B4-BE49-F238E27FC236}">
                <a16:creationId xmlns:a16="http://schemas.microsoft.com/office/drawing/2014/main" id="{42C32DFB-3318-BE4D-8FD1-C00D04773D84}"/>
              </a:ext>
            </a:extLst>
          </p:cNvPr>
          <p:cNvSpPr>
            <a:spLocks noGrp="1"/>
          </p:cNvSpPr>
          <p:nvPr>
            <p:ph idx="1"/>
          </p:nvPr>
        </p:nvSpPr>
        <p:spPr>
          <a:xfrm>
            <a:off x="2267744" y="1628800"/>
            <a:ext cx="7643812" cy="5113337"/>
          </a:xfrm>
        </p:spPr>
        <p:txBody>
          <a:bodyPr/>
          <a:lstStyle/>
          <a:p>
            <a:pPr eaLnBrk="1" hangingPunct="1"/>
            <a:r>
              <a:rPr lang="en-GB" altLang="en-US" sz="2000" dirty="0">
                <a:ea typeface="ＭＳ Ｐゴシック" panose="020B0600070205080204" pitchFamily="34" charset="-128"/>
              </a:rPr>
              <a:t>Concert/recital opportunities</a:t>
            </a:r>
          </a:p>
          <a:p>
            <a:pPr eaLnBrk="1" hangingPunct="1"/>
            <a:endParaRPr lang="en-GB" altLang="en-US" sz="2000" dirty="0">
              <a:ea typeface="ＭＳ Ｐゴシック" panose="020B0600070205080204" pitchFamily="34" charset="-128"/>
            </a:endParaRPr>
          </a:p>
          <a:p>
            <a:pPr eaLnBrk="1" hangingPunct="1"/>
            <a:r>
              <a:rPr lang="en-GB" altLang="en-US" sz="2000" dirty="0">
                <a:ea typeface="ＭＳ Ｐゴシック" panose="020B0600070205080204" pitchFamily="34" charset="-128"/>
              </a:rPr>
              <a:t>Workshops with Halle/Phil musicians</a:t>
            </a:r>
          </a:p>
          <a:p>
            <a:pPr eaLnBrk="1" hangingPunct="1"/>
            <a:endParaRPr lang="en-GB" altLang="en-US" sz="2000" dirty="0">
              <a:ea typeface="ＭＳ Ｐゴシック" panose="020B0600070205080204" pitchFamily="34" charset="-128"/>
            </a:endParaRPr>
          </a:p>
          <a:p>
            <a:pPr eaLnBrk="1" hangingPunct="1"/>
            <a:r>
              <a:rPr lang="en-GB" altLang="en-US" sz="2000" dirty="0">
                <a:ea typeface="ＭＳ Ｐゴシック" panose="020B0600070205080204" pitchFamily="34" charset="-128"/>
              </a:rPr>
              <a:t>Concerts at RNCM &amp; Bridgewater Hall</a:t>
            </a:r>
          </a:p>
          <a:p>
            <a:pPr eaLnBrk="1" hangingPunct="1"/>
            <a:endParaRPr lang="en-GB" altLang="en-US" sz="2000" dirty="0">
              <a:ea typeface="ＭＳ Ｐゴシック" panose="020B0600070205080204" pitchFamily="34" charset="-128"/>
            </a:endParaRPr>
          </a:p>
          <a:p>
            <a:pPr eaLnBrk="1" hangingPunct="1"/>
            <a:r>
              <a:rPr lang="en-GB" altLang="en-US" sz="2000" dirty="0">
                <a:ea typeface="ＭＳ Ｐゴシック" panose="020B0600070205080204" pitchFamily="34" charset="-128"/>
              </a:rPr>
              <a:t>County level courses</a:t>
            </a:r>
          </a:p>
          <a:p>
            <a:pPr eaLnBrk="1" hangingPunct="1">
              <a:buFontTx/>
              <a:buNone/>
            </a:pPr>
            <a:endParaRPr lang="en-GB" altLang="en-US" sz="2000" dirty="0">
              <a:ea typeface="ＭＳ Ｐゴシック" panose="020B0600070205080204" pitchFamily="34" charset="-128"/>
            </a:endParaRPr>
          </a:p>
          <a:p>
            <a:pPr eaLnBrk="1" hangingPunct="1"/>
            <a:r>
              <a:rPr lang="en-GB" altLang="en-US" sz="2000" dirty="0">
                <a:ea typeface="ＭＳ Ｐゴシック" panose="020B0600070205080204" pitchFamily="34" charset="-128"/>
              </a:rPr>
              <a:t>Exposure at a regional &amp; national level:</a:t>
            </a:r>
          </a:p>
          <a:p>
            <a:pPr lvl="2" eaLnBrk="1" hangingPunct="1"/>
            <a:r>
              <a:rPr lang="en-GB" altLang="en-US" sz="2000" dirty="0">
                <a:ea typeface="ＭＳ Ｐゴシック" panose="020B0600070205080204" pitchFamily="34" charset="-128"/>
              </a:rPr>
              <a:t>BBC Young composer of the year</a:t>
            </a:r>
          </a:p>
          <a:p>
            <a:pPr lvl="2" eaLnBrk="1" hangingPunct="1"/>
            <a:r>
              <a:rPr lang="en-GB" altLang="en-US" sz="2000" dirty="0">
                <a:ea typeface="ＭＳ Ｐゴシック" panose="020B0600070205080204" pitchFamily="34" charset="-128"/>
              </a:rPr>
              <a:t>Concerto competition </a:t>
            </a:r>
          </a:p>
          <a:p>
            <a:pPr lvl="2" eaLnBrk="1" hangingPunct="1"/>
            <a:r>
              <a:rPr lang="en-GB" altLang="en-US" sz="2000" dirty="0">
                <a:ea typeface="ＭＳ Ｐゴシック" panose="020B0600070205080204" pitchFamily="34" charset="-128"/>
              </a:rPr>
              <a:t>National Youth music festival</a:t>
            </a:r>
          </a:p>
        </p:txBody>
      </p:sp>
    </p:spTree>
  </p:cSld>
  <p:clrMapOvr>
    <a:masterClrMapping/>
  </p:clrMapOvr>
  <p:transition spd="med" advTm="10000">
    <p:check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149235D8-7710-F84F-B859-832F6B25FDB2}"/>
              </a:ext>
            </a:extLst>
          </p:cNvPr>
          <p:cNvSpPr>
            <a:spLocks noGrp="1"/>
          </p:cNvSpPr>
          <p:nvPr>
            <p:ph type="title"/>
          </p:nvPr>
        </p:nvSpPr>
        <p:spPr>
          <a:xfrm>
            <a:off x="2500313" y="357188"/>
            <a:ext cx="6840537" cy="508000"/>
          </a:xfrm>
        </p:spPr>
        <p:txBody>
          <a:bodyPr/>
          <a:lstStyle/>
          <a:p>
            <a:pPr eaLnBrk="1" hangingPunct="1"/>
            <a:r>
              <a:rPr lang="en-GB" altLang="en-US" dirty="0">
                <a:ea typeface="ＭＳ Ｐゴシック" panose="020B0600070205080204" pitchFamily="34" charset="-128"/>
              </a:rPr>
              <a:t> </a:t>
            </a:r>
            <a:r>
              <a:rPr lang="en-GB" altLang="en-US" sz="2400" dirty="0">
                <a:ea typeface="ＭＳ Ｐゴシック" panose="020B0600070205080204" pitchFamily="34" charset="-128"/>
              </a:rPr>
              <a:t>What can I do before Year 10 starts?</a:t>
            </a:r>
          </a:p>
        </p:txBody>
      </p:sp>
      <p:sp>
        <p:nvSpPr>
          <p:cNvPr id="15362" name="Content Placeholder 2">
            <a:extLst>
              <a:ext uri="{FF2B5EF4-FFF2-40B4-BE49-F238E27FC236}">
                <a16:creationId xmlns:a16="http://schemas.microsoft.com/office/drawing/2014/main" id="{02EF3BBE-2436-6D4E-BA6A-81FA42DA1A66}"/>
              </a:ext>
            </a:extLst>
          </p:cNvPr>
          <p:cNvSpPr>
            <a:spLocks noGrp="1"/>
          </p:cNvSpPr>
          <p:nvPr>
            <p:ph idx="1"/>
          </p:nvPr>
        </p:nvSpPr>
        <p:spPr>
          <a:xfrm>
            <a:off x="1214438" y="1744663"/>
            <a:ext cx="7643812" cy="5113337"/>
          </a:xfrm>
        </p:spPr>
        <p:txBody>
          <a:bodyPr/>
          <a:lstStyle/>
          <a:p>
            <a:pPr eaLnBrk="1" hangingPunct="1"/>
            <a:r>
              <a:rPr lang="en-GB" altLang="en-US" dirty="0">
                <a:ea typeface="ＭＳ Ｐゴシック" panose="020B0600070205080204" pitchFamily="34" charset="-128"/>
              </a:rPr>
              <a:t>Learn how to use Sibelius software and compose a piece for an ensemble!</a:t>
            </a:r>
          </a:p>
          <a:p>
            <a:pPr eaLnBrk="1" hangingPunct="1"/>
            <a:endParaRPr lang="en-GB" altLang="en-US" dirty="0">
              <a:ea typeface="ＭＳ Ｐゴシック" panose="020B0600070205080204" pitchFamily="34" charset="-128"/>
            </a:endParaRPr>
          </a:p>
          <a:p>
            <a:pPr eaLnBrk="1" hangingPunct="1"/>
            <a:r>
              <a:rPr lang="en-GB" altLang="en-US" dirty="0">
                <a:ea typeface="ＭＳ Ｐゴシック" panose="020B0600070205080204" pitchFamily="34" charset="-128"/>
              </a:rPr>
              <a:t>Get familiar with sequencing software and make a piece using multitrack recording.</a:t>
            </a:r>
          </a:p>
          <a:p>
            <a:pPr eaLnBrk="1" hangingPunct="1"/>
            <a:endParaRPr lang="en-GB" altLang="en-US" dirty="0">
              <a:ea typeface="ＭＳ Ｐゴシック" panose="020B0600070205080204" pitchFamily="34" charset="-128"/>
            </a:endParaRPr>
          </a:p>
          <a:p>
            <a:pPr eaLnBrk="1" hangingPunct="1"/>
            <a:r>
              <a:rPr lang="en-GB" altLang="en-US" dirty="0">
                <a:ea typeface="ＭＳ Ｐゴシック" panose="020B0600070205080204" pitchFamily="34" charset="-128"/>
              </a:rPr>
              <a:t>Play your instrument lots and practise!!!</a:t>
            </a:r>
          </a:p>
          <a:p>
            <a:pPr eaLnBrk="1" hangingPunct="1"/>
            <a:endParaRPr lang="en-GB" altLang="en-US" dirty="0">
              <a:ea typeface="ＭＳ Ｐゴシック" panose="020B0600070205080204" pitchFamily="34" charset="-128"/>
            </a:endParaRPr>
          </a:p>
          <a:p>
            <a:pPr eaLnBrk="1" hangingPunct="1"/>
            <a:r>
              <a:rPr lang="en-GB" altLang="en-US" dirty="0">
                <a:ea typeface="ＭＳ Ｐゴシック" panose="020B0600070205080204" pitchFamily="34" charset="-128"/>
              </a:rPr>
              <a:t>Listen to as many different types of music as possible.</a:t>
            </a:r>
          </a:p>
        </p:txBody>
      </p:sp>
    </p:spTree>
  </p:cSld>
  <p:clrMapOvr>
    <a:masterClrMapping/>
  </p:clrMapOvr>
  <p:transition spd="med" advTm="10000">
    <p:check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D52F99E7-E382-444E-BB82-793C16420A2E}"/>
              </a:ext>
            </a:extLst>
          </p:cNvPr>
          <p:cNvSpPr>
            <a:spLocks noGrp="1" noChangeArrowheads="1"/>
          </p:cNvSpPr>
          <p:nvPr>
            <p:ph type="title"/>
          </p:nvPr>
        </p:nvSpPr>
        <p:spPr/>
        <p:txBody>
          <a:bodyPr/>
          <a:lstStyle/>
          <a:p>
            <a:pPr eaLnBrk="1" hangingPunct="1"/>
            <a:r>
              <a:rPr lang="en-GB" altLang="en-US" sz="4000" dirty="0">
                <a:ea typeface="ＭＳ Ｐゴシック" panose="020B0600070205080204" pitchFamily="34" charset="-128"/>
              </a:rPr>
              <a:t>So, why are you choosing GCSE music again?</a:t>
            </a:r>
            <a:endParaRPr lang="en-US" altLang="en-US" sz="4000" dirty="0">
              <a:ea typeface="ＭＳ Ｐゴシック" panose="020B0600070205080204" pitchFamily="34" charset="-128"/>
            </a:endParaRPr>
          </a:p>
        </p:txBody>
      </p:sp>
      <p:pic>
        <p:nvPicPr>
          <p:cNvPr id="16386" name="Picture 6">
            <a:extLst>
              <a:ext uri="{FF2B5EF4-FFF2-40B4-BE49-F238E27FC236}">
                <a16:creationId xmlns:a16="http://schemas.microsoft.com/office/drawing/2014/main" id="{E466D031-D4C0-9148-8CA2-9BE86F2DBB0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196975"/>
            <a:ext cx="1897063" cy="3960813"/>
          </a:xfrm>
          <a:noFill/>
        </p:spPr>
      </p:pic>
      <p:sp>
        <p:nvSpPr>
          <p:cNvPr id="16387" name="Text Box 3">
            <a:extLst>
              <a:ext uri="{FF2B5EF4-FFF2-40B4-BE49-F238E27FC236}">
                <a16:creationId xmlns:a16="http://schemas.microsoft.com/office/drawing/2014/main" id="{CDB16952-7D57-5543-A1DA-CF41498299D3}"/>
              </a:ext>
            </a:extLst>
          </p:cNvPr>
          <p:cNvSpPr txBox="1">
            <a:spLocks noChangeArrowheads="1"/>
          </p:cNvSpPr>
          <p:nvPr/>
        </p:nvSpPr>
        <p:spPr bwMode="auto">
          <a:xfrm>
            <a:off x="3276600" y="1773238"/>
            <a:ext cx="42497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GB" altLang="en-US" sz="2400">
                <a:solidFill>
                  <a:srgbClr val="270DC3"/>
                </a:solidFill>
                <a:latin typeface="Comic Sans MS" panose="030F0902030302020204" pitchFamily="66" charset="0"/>
              </a:rPr>
              <a:t>Because of the crazy teachers?</a:t>
            </a:r>
          </a:p>
        </p:txBody>
      </p:sp>
      <p:sp>
        <p:nvSpPr>
          <p:cNvPr id="16388" name="Rectangle 4">
            <a:extLst>
              <a:ext uri="{FF2B5EF4-FFF2-40B4-BE49-F238E27FC236}">
                <a16:creationId xmlns:a16="http://schemas.microsoft.com/office/drawing/2014/main" id="{6496C1A9-F83E-1C4B-A0DE-06B67DC4AAAF}"/>
              </a:ext>
            </a:extLst>
          </p:cNvPr>
          <p:cNvSpPr>
            <a:spLocks noChangeArrowheads="1"/>
          </p:cNvSpPr>
          <p:nvPr/>
        </p:nvSpPr>
        <p:spPr bwMode="auto">
          <a:xfrm>
            <a:off x="3419872" y="3177381"/>
            <a:ext cx="74900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9pPr>
          </a:lstStyle>
          <a:p>
            <a:pPr>
              <a:spcBef>
                <a:spcPct val="50000"/>
              </a:spcBef>
              <a:buFontTx/>
              <a:buNone/>
            </a:pPr>
            <a:r>
              <a:rPr lang="en-GB" altLang="en-US" sz="2400" dirty="0">
                <a:solidFill>
                  <a:srgbClr val="270DC3"/>
                </a:solidFill>
                <a:latin typeface="Comic Sans MS" panose="030F0902030302020204" pitchFamily="66" charset="0"/>
              </a:rPr>
              <a:t>Because we get the excellent</a:t>
            </a:r>
          </a:p>
          <a:p>
            <a:pPr>
              <a:spcBef>
                <a:spcPct val="50000"/>
              </a:spcBef>
              <a:buFontTx/>
              <a:buNone/>
            </a:pPr>
            <a:r>
              <a:rPr lang="en-GB" altLang="en-US" sz="2400" dirty="0">
                <a:solidFill>
                  <a:srgbClr val="270DC3"/>
                </a:solidFill>
                <a:latin typeface="Comic Sans MS" panose="030F0902030302020204" pitchFamily="66" charset="0"/>
              </a:rPr>
              <a:t>results for GCSE music?</a:t>
            </a:r>
          </a:p>
        </p:txBody>
      </p:sp>
      <p:sp>
        <p:nvSpPr>
          <p:cNvPr id="16389" name="Rectangle 5">
            <a:extLst>
              <a:ext uri="{FF2B5EF4-FFF2-40B4-BE49-F238E27FC236}">
                <a16:creationId xmlns:a16="http://schemas.microsoft.com/office/drawing/2014/main" id="{069C5170-8A31-5B44-B7C8-A8F046D3D810}"/>
              </a:ext>
            </a:extLst>
          </p:cNvPr>
          <p:cNvSpPr>
            <a:spLocks noChangeArrowheads="1"/>
          </p:cNvSpPr>
          <p:nvPr/>
        </p:nvSpPr>
        <p:spPr bwMode="auto">
          <a:xfrm>
            <a:off x="250825" y="5300663"/>
            <a:ext cx="87137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GB" altLang="en-US" sz="3200" dirty="0">
                <a:solidFill>
                  <a:srgbClr val="00B050"/>
                </a:solidFill>
                <a:latin typeface="Tahoma" panose="020B0604030504040204" pitchFamily="34" charset="0"/>
                <a:ea typeface="Tahoma" panose="020B0604030504040204" pitchFamily="34" charset="0"/>
                <a:cs typeface="Tahoma" panose="020B0604030504040204" pitchFamily="34" charset="0"/>
              </a:rPr>
              <a:t>Or simply because you’</a:t>
            </a:r>
            <a:r>
              <a:rPr lang="en-GB" altLang="ja-JP" sz="3200" dirty="0">
                <a:solidFill>
                  <a:srgbClr val="00B050"/>
                </a:solidFill>
                <a:latin typeface="Tahoma" panose="020B0604030504040204" pitchFamily="34" charset="0"/>
                <a:ea typeface="Tahoma" panose="020B0604030504040204" pitchFamily="34" charset="0"/>
                <a:cs typeface="Tahoma" panose="020B0604030504040204" pitchFamily="34" charset="0"/>
              </a:rPr>
              <a:t>re brilliant musicians </a:t>
            </a:r>
          </a:p>
          <a:p>
            <a:pPr algn="ctr">
              <a:spcBef>
                <a:spcPct val="50000"/>
              </a:spcBef>
              <a:buFontTx/>
              <a:buNone/>
            </a:pPr>
            <a:r>
              <a:rPr lang="en-GB" altLang="ja-JP" sz="3200" dirty="0">
                <a:solidFill>
                  <a:srgbClr val="00B050"/>
                </a:solidFill>
                <a:latin typeface="Tahoma" panose="020B0604030504040204" pitchFamily="34" charset="0"/>
                <a:ea typeface="Tahoma" panose="020B0604030504040204" pitchFamily="34" charset="0"/>
                <a:cs typeface="Tahoma" panose="020B0604030504040204" pitchFamily="34" charset="0"/>
              </a:rPr>
              <a:t>and you love MUSIC!!!</a:t>
            </a:r>
            <a:endParaRPr lang="en-GB" altLang="en-US" sz="3200"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med" advTm="10000">
    <p:check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4A1A78E1-EAFD-4B45-A91A-C11D46956DB9}"/>
              </a:ext>
            </a:extLst>
          </p:cNvPr>
          <p:cNvSpPr>
            <a:spLocks noGrp="1"/>
          </p:cNvSpPr>
          <p:nvPr>
            <p:ph type="title"/>
          </p:nvPr>
        </p:nvSpPr>
        <p:spPr>
          <a:xfrm>
            <a:off x="270970" y="186933"/>
            <a:ext cx="9144000" cy="508000"/>
          </a:xfrm>
        </p:spPr>
        <p:txBody>
          <a:bodyPr/>
          <a:lstStyle/>
          <a:p>
            <a:pPr algn="ctr" eaLnBrk="1" hangingPunct="1"/>
            <a:r>
              <a:rPr lang="en-GB" altLang="en-US" sz="2400" dirty="0">
                <a:ea typeface="ＭＳ Ｐゴシック" panose="020B0600070205080204" pitchFamily="34" charset="-128"/>
              </a:rPr>
              <a:t>Composition: Making a Score</a:t>
            </a:r>
          </a:p>
        </p:txBody>
      </p:sp>
      <p:pic>
        <p:nvPicPr>
          <p:cNvPr id="7" name="Picture 6" descr="Graphical user interface, application, Word&#10;&#10;Description automatically generated">
            <a:extLst>
              <a:ext uri="{FF2B5EF4-FFF2-40B4-BE49-F238E27FC236}">
                <a16:creationId xmlns:a16="http://schemas.microsoft.com/office/drawing/2014/main" id="{94D9EBC1-26C7-B448-ACDB-DD98060576FF}"/>
              </a:ext>
            </a:extLst>
          </p:cNvPr>
          <p:cNvPicPr>
            <a:picLocks noChangeAspect="1"/>
          </p:cNvPicPr>
          <p:nvPr/>
        </p:nvPicPr>
        <p:blipFill rotWithShape="1">
          <a:blip r:embed="rId5">
            <a:extLst>
              <a:ext uri="{28A0092B-C50C-407E-A947-70E740481C1C}">
                <a14:useLocalDpi xmlns:a14="http://schemas.microsoft.com/office/drawing/2010/main" val="0"/>
              </a:ext>
            </a:extLst>
          </a:blip>
          <a:srcRect l="2752" t="15980" r="12988" b="19760"/>
          <a:stretch/>
        </p:blipFill>
        <p:spPr>
          <a:xfrm>
            <a:off x="0" y="1572096"/>
            <a:ext cx="9144000" cy="4358355"/>
          </a:xfrm>
          <a:prstGeom prst="rect">
            <a:avLst/>
          </a:prstGeom>
        </p:spPr>
      </p:pic>
      <p:sp>
        <p:nvSpPr>
          <p:cNvPr id="8" name="TextBox 7">
            <a:extLst>
              <a:ext uri="{FF2B5EF4-FFF2-40B4-BE49-F238E27FC236}">
                <a16:creationId xmlns:a16="http://schemas.microsoft.com/office/drawing/2014/main" id="{B2E098A0-49F6-624A-85C6-C36A0DD1DA12}"/>
              </a:ext>
            </a:extLst>
          </p:cNvPr>
          <p:cNvSpPr txBox="1"/>
          <p:nvPr/>
        </p:nvSpPr>
        <p:spPr>
          <a:xfrm>
            <a:off x="329725" y="5934670"/>
            <a:ext cx="9026489" cy="923330"/>
          </a:xfrm>
          <a:prstGeom prst="rect">
            <a:avLst/>
          </a:prstGeom>
          <a:noFill/>
        </p:spPr>
        <p:txBody>
          <a:bodyPr wrap="square" rtlCol="0">
            <a:spAutoFit/>
          </a:bodyPr>
          <a:lstStyle/>
          <a:p>
            <a:r>
              <a:rPr lang="en-US" dirty="0"/>
              <a:t>You will need to learn how to write music down, which is why we start learning music theory (treble clef, rhythms </a:t>
            </a:r>
            <a:r>
              <a:rPr lang="en-US" dirty="0" err="1"/>
              <a:t>etc</a:t>
            </a:r>
            <a:r>
              <a:rPr lang="en-US" dirty="0"/>
              <a:t>) in Year 9 and then we build on this at GCSE; learning how to write for different instruments.</a:t>
            </a:r>
          </a:p>
        </p:txBody>
      </p:sp>
      <p:sp>
        <p:nvSpPr>
          <p:cNvPr id="9" name="TextBox 8">
            <a:extLst>
              <a:ext uri="{FF2B5EF4-FFF2-40B4-BE49-F238E27FC236}">
                <a16:creationId xmlns:a16="http://schemas.microsoft.com/office/drawing/2014/main" id="{F27ACCC6-1F9C-8343-B2C3-B3BE4D2FB1C1}"/>
              </a:ext>
            </a:extLst>
          </p:cNvPr>
          <p:cNvSpPr txBox="1"/>
          <p:nvPr/>
        </p:nvSpPr>
        <p:spPr>
          <a:xfrm>
            <a:off x="3635896" y="1202764"/>
            <a:ext cx="6552728" cy="369332"/>
          </a:xfrm>
          <a:prstGeom prst="rect">
            <a:avLst/>
          </a:prstGeom>
          <a:noFill/>
        </p:spPr>
        <p:txBody>
          <a:bodyPr wrap="square" rtlCol="0">
            <a:spAutoFit/>
          </a:bodyPr>
          <a:lstStyle/>
          <a:p>
            <a:r>
              <a:rPr lang="en-US" dirty="0"/>
              <a:t>Sibelius software</a:t>
            </a:r>
          </a:p>
        </p:txBody>
      </p:sp>
      <p:pic>
        <p:nvPicPr>
          <p:cNvPr id="2" name="Audio Recording 18 Oct 2020 at 22:21:12" descr="Audio Recording 18 Oct 2020 at 22:21:12">
            <a:hlinkClick r:id="" action="ppaction://media"/>
            <a:extLst>
              <a:ext uri="{FF2B5EF4-FFF2-40B4-BE49-F238E27FC236}">
                <a16:creationId xmlns:a16="http://schemas.microsoft.com/office/drawing/2014/main" id="{F4FB23A2-29F4-2345-8BBA-2955A09A9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790009201"/>
      </p:ext>
    </p:extLst>
  </p:cSld>
  <p:clrMapOvr>
    <a:masterClrMapping/>
  </p:clrMapOvr>
  <p:transition spd="med" advTm="1000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4A1A78E1-EAFD-4B45-A91A-C11D46956DB9}"/>
              </a:ext>
            </a:extLst>
          </p:cNvPr>
          <p:cNvSpPr>
            <a:spLocks noGrp="1"/>
          </p:cNvSpPr>
          <p:nvPr>
            <p:ph type="title"/>
          </p:nvPr>
        </p:nvSpPr>
        <p:spPr>
          <a:xfrm>
            <a:off x="827584" y="352539"/>
            <a:ext cx="9144000" cy="508000"/>
          </a:xfrm>
        </p:spPr>
        <p:txBody>
          <a:bodyPr/>
          <a:lstStyle/>
          <a:p>
            <a:pPr algn="ctr" eaLnBrk="1" hangingPunct="1"/>
            <a:r>
              <a:rPr lang="en-GB" altLang="en-US" sz="2400" dirty="0">
                <a:ea typeface="ＭＳ Ｐゴシック" panose="020B0600070205080204" pitchFamily="34" charset="-128"/>
              </a:rPr>
              <a:t>Composition: Recording your music</a:t>
            </a:r>
          </a:p>
        </p:txBody>
      </p:sp>
      <p:sp>
        <p:nvSpPr>
          <p:cNvPr id="2" name="TextBox 1">
            <a:extLst>
              <a:ext uri="{FF2B5EF4-FFF2-40B4-BE49-F238E27FC236}">
                <a16:creationId xmlns:a16="http://schemas.microsoft.com/office/drawing/2014/main" id="{F7F9E80E-F83C-A347-9DDA-195BBD208CCA}"/>
              </a:ext>
            </a:extLst>
          </p:cNvPr>
          <p:cNvSpPr txBox="1"/>
          <p:nvPr/>
        </p:nvSpPr>
        <p:spPr>
          <a:xfrm>
            <a:off x="107504" y="5514117"/>
            <a:ext cx="9289032" cy="1200329"/>
          </a:xfrm>
          <a:prstGeom prst="rect">
            <a:avLst/>
          </a:prstGeom>
          <a:noFill/>
        </p:spPr>
        <p:txBody>
          <a:bodyPr wrap="square" rtlCol="0">
            <a:spAutoFit/>
          </a:bodyPr>
          <a:lstStyle/>
          <a:p>
            <a:r>
              <a:rPr lang="en-US" dirty="0"/>
              <a:t>You need to make a recording of your music.  Listen to the example, the student recorded herself playing guitar, then overdubbed herself singing and finally, she used Sibelius software to play all the other instrument parts.</a:t>
            </a:r>
          </a:p>
          <a:p>
            <a:endParaRPr lang="en-US" dirty="0"/>
          </a:p>
        </p:txBody>
      </p:sp>
      <p:pic>
        <p:nvPicPr>
          <p:cNvPr id="10" name="Content Placeholder 3" descr="DSC09539.JPG">
            <a:extLst>
              <a:ext uri="{FF2B5EF4-FFF2-40B4-BE49-F238E27FC236}">
                <a16:creationId xmlns:a16="http://schemas.microsoft.com/office/drawing/2014/main" id="{7EB8D835-8463-1F43-AA96-94BB3EF74F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016" r="34528" b="13016"/>
          <a:stretch/>
        </p:blipFill>
        <p:spPr bwMode="auto">
          <a:xfrm>
            <a:off x="3347864" y="1246142"/>
            <a:ext cx="5648972"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tudent recording of her composition.mp3" descr="Student recording of her composition.mp3">
            <a:hlinkClick r:id="" action="ppaction://media"/>
            <a:extLst>
              <a:ext uri="{FF2B5EF4-FFF2-40B4-BE49-F238E27FC236}">
                <a16:creationId xmlns:a16="http://schemas.microsoft.com/office/drawing/2014/main" id="{51E7D30D-B59D-9C43-A4B9-4331F2EE4D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9632" y="2780928"/>
            <a:ext cx="812800" cy="812800"/>
          </a:xfrm>
          <a:prstGeom prst="rect">
            <a:avLst/>
          </a:prstGeom>
        </p:spPr>
      </p:pic>
      <p:pic>
        <p:nvPicPr>
          <p:cNvPr id="4" name="Audio Recording 18 Oct 2020 at 22:22:13" descr="Audio Recording 18 Oct 2020 at 22:22:13">
            <a:hlinkClick r:id="" action="ppaction://media"/>
            <a:extLst>
              <a:ext uri="{FF2B5EF4-FFF2-40B4-BE49-F238E27FC236}">
                <a16:creationId xmlns:a16="http://schemas.microsoft.com/office/drawing/2014/main" id="{53027AA9-3541-314B-B601-3A12B35C4EE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97348" y="454139"/>
            <a:ext cx="812800" cy="812800"/>
          </a:xfrm>
          <a:prstGeom prst="rect">
            <a:avLst/>
          </a:prstGeom>
        </p:spPr>
      </p:pic>
    </p:spTree>
    <p:extLst>
      <p:ext uri="{BB962C8B-B14F-4D97-AF65-F5344CB8AC3E}">
        <p14:creationId xmlns:p14="http://schemas.microsoft.com/office/powerpoint/2010/main" val="395649609"/>
      </p:ext>
    </p:extLst>
  </p:cSld>
  <p:clrMapOvr>
    <a:masterClrMapping/>
  </p:clrMapOvr>
  <p:transition spd="med" advTm="1000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3660"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4A1A78E1-EAFD-4B45-A91A-C11D46956DB9}"/>
              </a:ext>
            </a:extLst>
          </p:cNvPr>
          <p:cNvSpPr>
            <a:spLocks noGrp="1"/>
          </p:cNvSpPr>
          <p:nvPr>
            <p:ph type="title"/>
          </p:nvPr>
        </p:nvSpPr>
        <p:spPr>
          <a:xfrm>
            <a:off x="539552" y="404664"/>
            <a:ext cx="9144000" cy="508000"/>
          </a:xfrm>
        </p:spPr>
        <p:txBody>
          <a:bodyPr/>
          <a:lstStyle/>
          <a:p>
            <a:pPr algn="ctr" eaLnBrk="1" hangingPunct="1"/>
            <a:r>
              <a:rPr lang="en-GB" altLang="en-US" sz="2400" dirty="0">
                <a:ea typeface="ＭＳ Ｐゴシック" panose="020B0600070205080204" pitchFamily="34" charset="-128"/>
              </a:rPr>
              <a:t>Examples of composition: Brief 1</a:t>
            </a:r>
            <a:br>
              <a:rPr lang="en-GB" altLang="en-US" sz="2400" dirty="0">
                <a:ea typeface="ＭＳ Ｐゴシック" panose="020B0600070205080204" pitchFamily="34" charset="-128"/>
              </a:rPr>
            </a:br>
            <a:r>
              <a:rPr lang="en-GB" altLang="en-US" sz="1600" dirty="0">
                <a:ea typeface="ＭＳ Ｐゴシック" panose="020B0600070205080204" pitchFamily="34" charset="-128"/>
              </a:rPr>
              <a:t>Compose a piece to show a conflict between two gangs  </a:t>
            </a:r>
          </a:p>
        </p:txBody>
      </p:sp>
      <p:pic>
        <p:nvPicPr>
          <p:cNvPr id="5" name="Picture 4" descr="Graphical user interface, application, Word&#10;&#10;Description automatically generated">
            <a:extLst>
              <a:ext uri="{FF2B5EF4-FFF2-40B4-BE49-F238E27FC236}">
                <a16:creationId xmlns:a16="http://schemas.microsoft.com/office/drawing/2014/main" id="{BA7EFBDA-C81C-284D-8A2B-281F24C5FF30}"/>
              </a:ext>
            </a:extLst>
          </p:cNvPr>
          <p:cNvPicPr>
            <a:picLocks noChangeAspect="1"/>
          </p:cNvPicPr>
          <p:nvPr/>
        </p:nvPicPr>
        <p:blipFill rotWithShape="1">
          <a:blip r:embed="rId5">
            <a:extLst>
              <a:ext uri="{28A0092B-C50C-407E-A947-70E740481C1C}">
                <a14:useLocalDpi xmlns:a14="http://schemas.microsoft.com/office/drawing/2010/main" val="0"/>
              </a:ext>
            </a:extLst>
          </a:blip>
          <a:srcRect l="1963" t="25742" r="20863" b="19760"/>
          <a:stretch/>
        </p:blipFill>
        <p:spPr>
          <a:xfrm>
            <a:off x="52444" y="2177031"/>
            <a:ext cx="9091556" cy="3879304"/>
          </a:xfrm>
          <a:prstGeom prst="rect">
            <a:avLst/>
          </a:prstGeom>
        </p:spPr>
      </p:pic>
      <p:pic>
        <p:nvPicPr>
          <p:cNvPr id="6" name="Emily Body Brief 3.mp3" descr="Emily Body Brief 3.mp3">
            <a:hlinkClick r:id="" action="ppaction://media"/>
            <a:extLst>
              <a:ext uri="{FF2B5EF4-FFF2-40B4-BE49-F238E27FC236}">
                <a16:creationId xmlns:a16="http://schemas.microsoft.com/office/drawing/2014/main" id="{72065393-A9C6-A448-87D1-3E27213294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1297677"/>
            <a:ext cx="812800" cy="812800"/>
          </a:xfrm>
          <a:prstGeom prst="rect">
            <a:avLst/>
          </a:prstGeom>
        </p:spPr>
      </p:pic>
    </p:spTree>
    <p:extLst>
      <p:ext uri="{BB962C8B-B14F-4D97-AF65-F5344CB8AC3E}">
        <p14:creationId xmlns:p14="http://schemas.microsoft.com/office/powerpoint/2010/main" val="593102160"/>
      </p:ext>
    </p:extLst>
  </p:cSld>
  <p:clrMapOvr>
    <a:masterClrMapping/>
  </p:clrMapOvr>
  <p:transition spd="med" advTm="1000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4A1A78E1-EAFD-4B45-A91A-C11D46956DB9}"/>
              </a:ext>
            </a:extLst>
          </p:cNvPr>
          <p:cNvSpPr>
            <a:spLocks noGrp="1"/>
          </p:cNvSpPr>
          <p:nvPr>
            <p:ph type="title"/>
          </p:nvPr>
        </p:nvSpPr>
        <p:spPr>
          <a:xfrm>
            <a:off x="2771775" y="260350"/>
            <a:ext cx="6840538" cy="508000"/>
          </a:xfrm>
        </p:spPr>
        <p:txBody>
          <a:bodyPr/>
          <a:lstStyle/>
          <a:p>
            <a:pPr eaLnBrk="1" hangingPunct="1"/>
            <a:r>
              <a:rPr lang="en-GB" altLang="en-US" sz="2400" dirty="0">
                <a:ea typeface="ＭＳ Ｐゴシック" panose="020B0600070205080204" pitchFamily="34" charset="-128"/>
              </a:rPr>
              <a:t>Listening &amp; appraising Exam 40%</a:t>
            </a:r>
          </a:p>
        </p:txBody>
      </p:sp>
      <p:sp>
        <p:nvSpPr>
          <p:cNvPr id="13314" name="Content Placeholder 2">
            <a:extLst>
              <a:ext uri="{FF2B5EF4-FFF2-40B4-BE49-F238E27FC236}">
                <a16:creationId xmlns:a16="http://schemas.microsoft.com/office/drawing/2014/main" id="{783FB36E-975E-A24D-963A-DA33E7A11DC2}"/>
              </a:ext>
            </a:extLst>
          </p:cNvPr>
          <p:cNvSpPr>
            <a:spLocks noGrp="1"/>
          </p:cNvSpPr>
          <p:nvPr>
            <p:ph idx="1"/>
          </p:nvPr>
        </p:nvSpPr>
        <p:spPr>
          <a:xfrm>
            <a:off x="251520" y="1556792"/>
            <a:ext cx="7967662" cy="4824834"/>
          </a:xfrm>
        </p:spPr>
        <p:txBody>
          <a:bodyPr/>
          <a:lstStyle/>
          <a:p>
            <a:pPr marL="0" indent="0">
              <a:buFontTx/>
              <a:buNone/>
            </a:pPr>
            <a:r>
              <a:rPr lang="en-GB" altLang="en-US" sz="1800" b="1" dirty="0">
                <a:ea typeface="ＭＳ Ｐゴシック" panose="020B0600070205080204" pitchFamily="34" charset="-128"/>
              </a:rPr>
              <a:t>Area of study 1 – Instrumental Music 1700 - 1820</a:t>
            </a:r>
            <a:endParaRPr lang="en-GB" altLang="en-US" sz="1800" dirty="0">
              <a:ea typeface="ＭＳ Ｐゴシック" panose="020B0600070205080204" pitchFamily="34" charset="-128"/>
            </a:endParaRPr>
          </a:p>
          <a:p>
            <a:pPr marL="0" indent="0"/>
            <a:r>
              <a:rPr lang="en-GB" altLang="en-US" sz="1600" dirty="0" err="1">
                <a:ea typeface="ＭＳ Ｐゴシック" panose="020B0600070205080204" pitchFamily="34" charset="-128"/>
              </a:rPr>
              <a:t>J.S.Bach</a:t>
            </a:r>
            <a:r>
              <a:rPr lang="en-GB" altLang="en-US" sz="1600" dirty="0">
                <a:ea typeface="ＭＳ Ｐゴシック" panose="020B0600070205080204" pitchFamily="34" charset="-128"/>
              </a:rPr>
              <a:t>: 3</a:t>
            </a:r>
            <a:r>
              <a:rPr lang="en-GB" altLang="en-US" sz="1600" baseline="30000" dirty="0">
                <a:ea typeface="ＭＳ Ｐゴシック" panose="020B0600070205080204" pitchFamily="34" charset="-128"/>
              </a:rPr>
              <a:t>rd</a:t>
            </a:r>
            <a:r>
              <a:rPr lang="en-GB" altLang="en-US" sz="1600" dirty="0">
                <a:ea typeface="ＭＳ Ｐゴシック" panose="020B0600070205080204" pitchFamily="34" charset="-128"/>
              </a:rPr>
              <a:t> Movement from Brandenburg Concerto no. 5 in D major</a:t>
            </a:r>
          </a:p>
          <a:p>
            <a:pPr marL="0" indent="0"/>
            <a:r>
              <a:rPr lang="en-GB" altLang="en-US" sz="1600" dirty="0" err="1">
                <a:ea typeface="ＭＳ Ｐゴシック" panose="020B0600070205080204" pitchFamily="34" charset="-128"/>
              </a:rPr>
              <a:t>L.Van</a:t>
            </a:r>
            <a:r>
              <a:rPr lang="en-GB" altLang="en-US" sz="1600" dirty="0">
                <a:ea typeface="ＭＳ Ｐゴシック" panose="020B0600070205080204" pitchFamily="34" charset="-128"/>
              </a:rPr>
              <a:t> Beethoven:  1</a:t>
            </a:r>
            <a:r>
              <a:rPr lang="en-GB" altLang="en-US" sz="1600" baseline="30000" dirty="0">
                <a:ea typeface="ＭＳ Ｐゴシック" panose="020B0600070205080204" pitchFamily="34" charset="-128"/>
              </a:rPr>
              <a:t>st</a:t>
            </a:r>
            <a:r>
              <a:rPr lang="en-GB" altLang="en-US" sz="1600" dirty="0">
                <a:ea typeface="ＭＳ Ｐゴシック" panose="020B0600070205080204" pitchFamily="34" charset="-128"/>
              </a:rPr>
              <a:t> Movement from Piano Sonata no.8 in C minor ‘</a:t>
            </a:r>
            <a:r>
              <a:rPr lang="en-GB" altLang="ja-JP" sz="1600" dirty="0" err="1">
                <a:ea typeface="ＭＳ Ｐゴシック" panose="020B0600070205080204" pitchFamily="34" charset="-128"/>
              </a:rPr>
              <a:t>Pathetique</a:t>
            </a:r>
            <a:r>
              <a:rPr lang="en-GB" altLang="en-US" sz="1600" dirty="0">
                <a:ea typeface="ＭＳ Ｐゴシック" panose="020B0600070205080204" pitchFamily="34" charset="-128"/>
              </a:rPr>
              <a:t>’</a:t>
            </a:r>
            <a:endParaRPr lang="en-GB" altLang="ja-JP" sz="1600" dirty="0">
              <a:ea typeface="ＭＳ Ｐゴシック" panose="020B0600070205080204" pitchFamily="34" charset="-128"/>
            </a:endParaRPr>
          </a:p>
          <a:p>
            <a:pPr marL="0" indent="0">
              <a:buFontTx/>
              <a:buNone/>
            </a:pPr>
            <a:endParaRPr lang="en-GB" altLang="en-US" sz="1600" dirty="0">
              <a:ea typeface="ＭＳ Ｐゴシック" panose="020B0600070205080204" pitchFamily="34" charset="-128"/>
            </a:endParaRPr>
          </a:p>
          <a:p>
            <a:pPr marL="0" indent="0">
              <a:buFontTx/>
              <a:buNone/>
            </a:pPr>
            <a:r>
              <a:rPr lang="en-GB" altLang="en-US" sz="1800" b="1" dirty="0">
                <a:ea typeface="ＭＳ Ｐゴシック" panose="020B0600070205080204" pitchFamily="34" charset="-128"/>
              </a:rPr>
              <a:t>Area of study 2 – Vocal Music</a:t>
            </a:r>
            <a:endParaRPr lang="en-GB" altLang="en-US" sz="1800" dirty="0">
              <a:ea typeface="ＭＳ Ｐゴシック" panose="020B0600070205080204" pitchFamily="34" charset="-128"/>
            </a:endParaRPr>
          </a:p>
          <a:p>
            <a:pPr marL="0" indent="0"/>
            <a:r>
              <a:rPr lang="en-GB" altLang="en-US" sz="1600" dirty="0">
                <a:ea typeface="ＭＳ Ｐゴシック" panose="020B0600070205080204" pitchFamily="34" charset="-128"/>
              </a:rPr>
              <a:t>H. Purcell: Music for a while</a:t>
            </a:r>
          </a:p>
          <a:p>
            <a:pPr marL="0" indent="0"/>
            <a:r>
              <a:rPr lang="en-GB" altLang="en-US" sz="1600" dirty="0">
                <a:ea typeface="ＭＳ Ｐゴシック" panose="020B0600070205080204" pitchFamily="34" charset="-128"/>
              </a:rPr>
              <a:t>Queen:  Killer Queen (from the album ‘Sheer heart Attack</a:t>
            </a:r>
            <a:r>
              <a:rPr lang="en-GB" altLang="en-US" sz="1800" dirty="0">
                <a:ea typeface="ＭＳ Ｐゴシック" panose="020B0600070205080204" pitchFamily="34" charset="-128"/>
              </a:rPr>
              <a:t>) </a:t>
            </a:r>
          </a:p>
          <a:p>
            <a:pPr marL="0" indent="0">
              <a:buFontTx/>
              <a:buNone/>
            </a:pPr>
            <a:endParaRPr lang="en-GB" altLang="en-US" sz="1800" dirty="0">
              <a:ea typeface="ＭＳ Ｐゴシック" panose="020B0600070205080204" pitchFamily="34" charset="-128"/>
            </a:endParaRPr>
          </a:p>
          <a:p>
            <a:pPr marL="0" indent="0">
              <a:buFontTx/>
              <a:buNone/>
            </a:pPr>
            <a:r>
              <a:rPr lang="en-GB" altLang="en-US" sz="1800" b="1" dirty="0">
                <a:ea typeface="ＭＳ Ｐゴシック" panose="020B0600070205080204" pitchFamily="34" charset="-128"/>
              </a:rPr>
              <a:t>Area of study 3 – Music for Stage and Screen</a:t>
            </a:r>
            <a:endParaRPr lang="en-GB" altLang="en-US" sz="1800" dirty="0">
              <a:ea typeface="ＭＳ Ｐゴシック" panose="020B0600070205080204" pitchFamily="34" charset="-128"/>
            </a:endParaRPr>
          </a:p>
          <a:p>
            <a:pPr marL="0" indent="0"/>
            <a:r>
              <a:rPr lang="en-GB" altLang="en-US" sz="1600" dirty="0">
                <a:ea typeface="ＭＳ Ｐゴシック" panose="020B0600070205080204" pitchFamily="34" charset="-128"/>
              </a:rPr>
              <a:t>S. Schwartz:  Defying Gravity (from the album of the cast recording of Wicked)</a:t>
            </a:r>
          </a:p>
          <a:p>
            <a:pPr marL="0" indent="0"/>
            <a:r>
              <a:rPr lang="en-GB" altLang="en-US" sz="1600" dirty="0">
                <a:ea typeface="ＭＳ Ｐゴシック" panose="020B0600070205080204" pitchFamily="34" charset="-128"/>
              </a:rPr>
              <a:t>J. Williams:  Main title/rebel blockade runner (from the soundtrack to Star Wars Episode IV:  A New Hope</a:t>
            </a:r>
            <a:r>
              <a:rPr lang="en-GB" altLang="en-US" sz="1800" dirty="0">
                <a:ea typeface="ＭＳ Ｐゴシック" panose="020B0600070205080204" pitchFamily="34" charset="-128"/>
              </a:rPr>
              <a:t>)</a:t>
            </a:r>
          </a:p>
          <a:p>
            <a:pPr marL="0" indent="0">
              <a:buFontTx/>
              <a:buNone/>
            </a:pPr>
            <a:endParaRPr lang="en-GB" altLang="en-US" sz="1800" dirty="0">
              <a:ea typeface="ＭＳ Ｐゴシック" panose="020B0600070205080204" pitchFamily="34" charset="-128"/>
            </a:endParaRPr>
          </a:p>
          <a:p>
            <a:pPr marL="0" indent="0">
              <a:buFontTx/>
              <a:buNone/>
            </a:pPr>
            <a:r>
              <a:rPr lang="en-GB" altLang="en-US" sz="1800" b="1" dirty="0">
                <a:ea typeface="ＭＳ Ｐゴシック" panose="020B0600070205080204" pitchFamily="34" charset="-128"/>
              </a:rPr>
              <a:t>Area of study 4 - Fusions</a:t>
            </a:r>
            <a:endParaRPr lang="en-GB" altLang="en-US" sz="1800" dirty="0">
              <a:ea typeface="ＭＳ Ｐゴシック" panose="020B0600070205080204" pitchFamily="34" charset="-128"/>
            </a:endParaRPr>
          </a:p>
          <a:p>
            <a:pPr marL="0" indent="0"/>
            <a:r>
              <a:rPr lang="en-GB" altLang="en-US" sz="1600" dirty="0">
                <a:ea typeface="ＭＳ Ｐゴシック" panose="020B0600070205080204" pitchFamily="34" charset="-128"/>
              </a:rPr>
              <a:t>Afro Celt Sound System:  Release (from the album ‘Volume 2:  Release)</a:t>
            </a:r>
          </a:p>
          <a:p>
            <a:pPr marL="0" indent="0"/>
            <a:r>
              <a:rPr lang="en-GB" altLang="en-US" sz="1600" dirty="0">
                <a:ea typeface="ＭＳ Ｐゴシック" panose="020B0600070205080204" pitchFamily="34" charset="-128"/>
              </a:rPr>
              <a:t>Esperanza Spalding:  Samba </a:t>
            </a:r>
            <a:r>
              <a:rPr lang="en-GB" altLang="en-US" sz="1600" dirty="0" err="1">
                <a:ea typeface="ＭＳ Ｐゴシック" panose="020B0600070205080204" pitchFamily="34" charset="-128"/>
              </a:rPr>
              <a:t>Em</a:t>
            </a:r>
            <a:r>
              <a:rPr lang="en-GB" altLang="en-US" sz="1600" dirty="0">
                <a:ea typeface="ＭＳ Ｐゴシック" panose="020B0600070205080204" pitchFamily="34" charset="-128"/>
              </a:rPr>
              <a:t> </a:t>
            </a:r>
            <a:r>
              <a:rPr lang="en-GB" altLang="en-US" sz="1600" dirty="0" err="1">
                <a:ea typeface="ＭＳ Ｐゴシック" panose="020B0600070205080204" pitchFamily="34" charset="-128"/>
              </a:rPr>
              <a:t>Preludio</a:t>
            </a:r>
            <a:r>
              <a:rPr lang="en-GB" altLang="en-US" sz="1600" dirty="0">
                <a:ea typeface="ＭＳ Ｐゴシック" panose="020B0600070205080204" pitchFamily="34" charset="-128"/>
              </a:rPr>
              <a:t> (from the album ‘Esperanza)</a:t>
            </a:r>
            <a:endParaRPr lang="en-GB" altLang="en-US" sz="1400" dirty="0">
              <a:ea typeface="ＭＳ Ｐゴシック" panose="020B0600070205080204" pitchFamily="34" charset="-128"/>
            </a:endParaRPr>
          </a:p>
        </p:txBody>
      </p:sp>
      <p:sp>
        <p:nvSpPr>
          <p:cNvPr id="2" name="Rectangle 1">
            <a:extLst>
              <a:ext uri="{FF2B5EF4-FFF2-40B4-BE49-F238E27FC236}">
                <a16:creationId xmlns:a16="http://schemas.microsoft.com/office/drawing/2014/main" id="{FC11CAAF-E293-A640-B209-C03E78102182}"/>
              </a:ext>
            </a:extLst>
          </p:cNvPr>
          <p:cNvSpPr/>
          <p:nvPr/>
        </p:nvSpPr>
        <p:spPr>
          <a:xfrm>
            <a:off x="6655818" y="1126485"/>
            <a:ext cx="2488182" cy="646331"/>
          </a:xfrm>
          <a:prstGeom prst="rect">
            <a:avLst/>
          </a:prstGeom>
          <a:noFill/>
        </p:spPr>
        <p:txBody>
          <a:bodyPr wrap="none" lIns="91440" tIns="45720" rIns="91440" bIns="45720">
            <a:spAutoFit/>
          </a:bodyPr>
          <a:lstStyle/>
          <a:p>
            <a:pPr algn="ctr"/>
            <a:r>
              <a:rPr lang="en-GB" sz="3600" b="0" cap="none" spc="0" dirty="0">
                <a:ln w="0"/>
                <a:solidFill>
                  <a:schemeClr val="accent1"/>
                </a:solidFill>
                <a:effectLst>
                  <a:outerShdw blurRad="38100" dist="25400" dir="5400000" algn="ctr" rotWithShape="0">
                    <a:srgbClr val="6E747A">
                      <a:alpha val="43000"/>
                    </a:srgbClr>
                  </a:outerShdw>
                </a:effectLst>
              </a:rPr>
              <a:t>Set works</a:t>
            </a:r>
          </a:p>
        </p:txBody>
      </p:sp>
      <p:pic>
        <p:nvPicPr>
          <p:cNvPr id="5" name="Audio Recording 18 Oct 2020 at 22:04:10" descr="Audio Recording 18 Oct 2020 at 22:04:10">
            <a:hlinkClick r:id="" action="ppaction://media"/>
            <a:extLst>
              <a:ext uri="{FF2B5EF4-FFF2-40B4-BE49-F238E27FC236}">
                <a16:creationId xmlns:a16="http://schemas.microsoft.com/office/drawing/2014/main" id="{463F8DB5-4BC6-B540-B76C-7A842A3553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58975" y="107950"/>
            <a:ext cx="812800" cy="812800"/>
          </a:xfrm>
          <a:prstGeom prst="rect">
            <a:avLst/>
          </a:prstGeom>
        </p:spPr>
      </p:pic>
      <p:pic>
        <p:nvPicPr>
          <p:cNvPr id="6" name="Audio Recording 18 Oct 2020 at 22:05:05" descr="Audio Recording 18 Oct 2020 at 22:05:05">
            <a:hlinkClick r:id="" action="ppaction://media"/>
            <a:extLst>
              <a:ext uri="{FF2B5EF4-FFF2-40B4-BE49-F238E27FC236}">
                <a16:creationId xmlns:a16="http://schemas.microsoft.com/office/drawing/2014/main" id="{ACB50884-C10A-8A44-AE54-12B799F915A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06382" y="5568826"/>
            <a:ext cx="812800" cy="812800"/>
          </a:xfrm>
          <a:prstGeom prst="rect">
            <a:avLst/>
          </a:prstGeom>
        </p:spPr>
      </p:pic>
    </p:spTree>
    <p:extLst>
      <p:ext uri="{BB962C8B-B14F-4D97-AF65-F5344CB8AC3E}">
        <p14:creationId xmlns:p14="http://schemas.microsoft.com/office/powerpoint/2010/main" val="2418154819"/>
      </p:ext>
    </p:extLst>
  </p:cSld>
  <p:clrMapOvr>
    <a:masterClrMapping/>
  </p:clrMapOvr>
  <p:transition spd="med" advTm="1000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4A1A78E1-EAFD-4B45-A91A-C11D46956DB9}"/>
              </a:ext>
            </a:extLst>
          </p:cNvPr>
          <p:cNvSpPr>
            <a:spLocks noGrp="1"/>
          </p:cNvSpPr>
          <p:nvPr>
            <p:ph type="title"/>
          </p:nvPr>
        </p:nvSpPr>
        <p:spPr>
          <a:xfrm>
            <a:off x="2771775" y="260350"/>
            <a:ext cx="6840538" cy="508000"/>
          </a:xfrm>
        </p:spPr>
        <p:txBody>
          <a:bodyPr/>
          <a:lstStyle/>
          <a:p>
            <a:pPr eaLnBrk="1" hangingPunct="1"/>
            <a:r>
              <a:rPr lang="en-GB" altLang="en-US" sz="2400" dirty="0">
                <a:ea typeface="ＭＳ Ｐゴシック" panose="020B0600070205080204" pitchFamily="34" charset="-128"/>
              </a:rPr>
              <a:t>Exam work – musical analysis</a:t>
            </a:r>
          </a:p>
        </p:txBody>
      </p:sp>
      <p:pic>
        <p:nvPicPr>
          <p:cNvPr id="3" name="04 Killer Queen.mp3" descr="04 Killer Queen.mp3">
            <a:hlinkClick r:id="" action="ppaction://media"/>
            <a:extLst>
              <a:ext uri="{FF2B5EF4-FFF2-40B4-BE49-F238E27FC236}">
                <a16:creationId xmlns:a16="http://schemas.microsoft.com/office/drawing/2014/main" id="{7EE0D667-1B10-FB4E-AE21-C66E4C6218AF}"/>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148064" y="1340768"/>
            <a:ext cx="812800" cy="812800"/>
          </a:xfrm>
        </p:spPr>
      </p:pic>
      <p:pic>
        <p:nvPicPr>
          <p:cNvPr id="5" name="Picture 4">
            <a:extLst>
              <a:ext uri="{FF2B5EF4-FFF2-40B4-BE49-F238E27FC236}">
                <a16:creationId xmlns:a16="http://schemas.microsoft.com/office/drawing/2014/main" id="{F9B4981A-4805-9A47-A924-FD35211B4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830" y="1128768"/>
            <a:ext cx="4968552" cy="5729232"/>
          </a:xfrm>
          <a:prstGeom prst="rect">
            <a:avLst/>
          </a:prstGeom>
        </p:spPr>
      </p:pic>
      <p:sp>
        <p:nvSpPr>
          <p:cNvPr id="4" name="TextBox 3">
            <a:extLst>
              <a:ext uri="{FF2B5EF4-FFF2-40B4-BE49-F238E27FC236}">
                <a16:creationId xmlns:a16="http://schemas.microsoft.com/office/drawing/2014/main" id="{5C9C46E1-90E4-EE43-BB25-C3B8BBB72CA0}"/>
              </a:ext>
            </a:extLst>
          </p:cNvPr>
          <p:cNvSpPr txBox="1"/>
          <p:nvPr/>
        </p:nvSpPr>
        <p:spPr>
          <a:xfrm>
            <a:off x="5000533" y="2348880"/>
            <a:ext cx="4111486" cy="923330"/>
          </a:xfrm>
          <a:prstGeom prst="rect">
            <a:avLst/>
          </a:prstGeom>
          <a:noFill/>
        </p:spPr>
        <p:txBody>
          <a:bodyPr wrap="square" rtlCol="0">
            <a:spAutoFit/>
          </a:bodyPr>
          <a:lstStyle/>
          <a:p>
            <a:r>
              <a:rPr lang="en-US" dirty="0"/>
              <a:t>You get:</a:t>
            </a:r>
          </a:p>
          <a:p>
            <a:r>
              <a:rPr lang="en-US" dirty="0"/>
              <a:t>	8 mp3’s of the set works</a:t>
            </a:r>
          </a:p>
          <a:p>
            <a:r>
              <a:rPr lang="en-US" dirty="0"/>
              <a:t>	8 scores of the set works</a:t>
            </a:r>
          </a:p>
        </p:txBody>
      </p:sp>
      <p:sp>
        <p:nvSpPr>
          <p:cNvPr id="6" name="TextBox 5">
            <a:extLst>
              <a:ext uri="{FF2B5EF4-FFF2-40B4-BE49-F238E27FC236}">
                <a16:creationId xmlns:a16="http://schemas.microsoft.com/office/drawing/2014/main" id="{4D9CEB0D-49F0-4E4F-AB68-7D6DD1EA66D7}"/>
              </a:ext>
            </a:extLst>
          </p:cNvPr>
          <p:cNvSpPr txBox="1"/>
          <p:nvPr/>
        </p:nvSpPr>
        <p:spPr>
          <a:xfrm>
            <a:off x="5148064" y="3645024"/>
            <a:ext cx="3963955" cy="923330"/>
          </a:xfrm>
          <a:prstGeom prst="rect">
            <a:avLst/>
          </a:prstGeom>
          <a:noFill/>
        </p:spPr>
        <p:txBody>
          <a:bodyPr wrap="square" rtlCol="0">
            <a:spAutoFit/>
          </a:bodyPr>
          <a:lstStyle/>
          <a:p>
            <a:pPr algn="ctr"/>
            <a:r>
              <a:rPr lang="en-US" dirty="0"/>
              <a:t>We learn </a:t>
            </a:r>
            <a:r>
              <a:rPr lang="en-US" dirty="0">
                <a:solidFill>
                  <a:schemeClr val="bg2">
                    <a:lumMod val="60000"/>
                    <a:lumOff val="40000"/>
                  </a:schemeClr>
                </a:solidFill>
              </a:rPr>
              <a:t>music theory </a:t>
            </a:r>
            <a:r>
              <a:rPr lang="en-US" dirty="0"/>
              <a:t>and </a:t>
            </a:r>
            <a:r>
              <a:rPr lang="en-US" dirty="0">
                <a:solidFill>
                  <a:schemeClr val="bg2">
                    <a:lumMod val="60000"/>
                    <a:lumOff val="40000"/>
                  </a:schemeClr>
                </a:solidFill>
              </a:rPr>
              <a:t>vocab</a:t>
            </a:r>
            <a:r>
              <a:rPr lang="en-US" dirty="0"/>
              <a:t> to describe the music we hear</a:t>
            </a:r>
          </a:p>
        </p:txBody>
      </p:sp>
      <p:sp>
        <p:nvSpPr>
          <p:cNvPr id="7" name="Right Arrow 6">
            <a:extLst>
              <a:ext uri="{FF2B5EF4-FFF2-40B4-BE49-F238E27FC236}">
                <a16:creationId xmlns:a16="http://schemas.microsoft.com/office/drawing/2014/main" id="{ADF28D8B-BFB4-F346-897D-96626C483CA4}"/>
              </a:ext>
            </a:extLst>
          </p:cNvPr>
          <p:cNvSpPr/>
          <p:nvPr/>
        </p:nvSpPr>
        <p:spPr>
          <a:xfrm rot="11600389">
            <a:off x="1159379" y="5012152"/>
            <a:ext cx="4440042" cy="207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4F478B3-CE94-2D42-ADD2-0915C5633E40}"/>
              </a:ext>
            </a:extLst>
          </p:cNvPr>
          <p:cNvSpPr txBox="1"/>
          <p:nvPr/>
        </p:nvSpPr>
        <p:spPr>
          <a:xfrm>
            <a:off x="5355772" y="5663615"/>
            <a:ext cx="3963955" cy="923330"/>
          </a:xfrm>
          <a:prstGeom prst="rect">
            <a:avLst/>
          </a:prstGeom>
          <a:noFill/>
        </p:spPr>
        <p:txBody>
          <a:bodyPr wrap="square" rtlCol="0">
            <a:spAutoFit/>
          </a:bodyPr>
          <a:lstStyle/>
          <a:p>
            <a:pPr algn="ctr"/>
            <a:r>
              <a:rPr lang="en-US" dirty="0"/>
              <a:t>Then we </a:t>
            </a:r>
            <a:r>
              <a:rPr lang="en-US" dirty="0">
                <a:solidFill>
                  <a:schemeClr val="bg2">
                    <a:lumMod val="60000"/>
                    <a:lumOff val="40000"/>
                  </a:schemeClr>
                </a:solidFill>
              </a:rPr>
              <a:t>annotate our scores </a:t>
            </a:r>
            <a:r>
              <a:rPr lang="en-US" dirty="0">
                <a:solidFill>
                  <a:schemeClr val="tx2"/>
                </a:solidFill>
              </a:rPr>
              <a:t>and answer questions about the music.</a:t>
            </a:r>
            <a:endParaRPr lang="en-US" dirty="0"/>
          </a:p>
        </p:txBody>
      </p:sp>
    </p:spTree>
    <p:extLst>
      <p:ext uri="{BB962C8B-B14F-4D97-AF65-F5344CB8AC3E}">
        <p14:creationId xmlns:p14="http://schemas.microsoft.com/office/powerpoint/2010/main" val="4105559090"/>
      </p:ext>
    </p:extLst>
  </p:cSld>
  <p:clrMapOvr>
    <a:masterClrMapping/>
  </p:clrMapOvr>
  <p:transition spd="med" advTm="1000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4A1A78E1-EAFD-4B45-A91A-C11D46956DB9}"/>
              </a:ext>
            </a:extLst>
          </p:cNvPr>
          <p:cNvSpPr>
            <a:spLocks noGrp="1"/>
          </p:cNvSpPr>
          <p:nvPr>
            <p:ph type="title"/>
          </p:nvPr>
        </p:nvSpPr>
        <p:spPr>
          <a:xfrm>
            <a:off x="251520" y="2919693"/>
            <a:ext cx="2520280" cy="508000"/>
          </a:xfrm>
        </p:spPr>
        <p:txBody>
          <a:bodyPr/>
          <a:lstStyle/>
          <a:p>
            <a:pPr eaLnBrk="1" hangingPunct="1"/>
            <a:r>
              <a:rPr lang="en-GB" altLang="en-US" sz="2400" dirty="0">
                <a:solidFill>
                  <a:schemeClr val="tx2"/>
                </a:solidFill>
                <a:ea typeface="ＭＳ Ｐゴシック" panose="020B0600070205080204" pitchFamily="34" charset="-128"/>
              </a:rPr>
              <a:t>Here’s a real</a:t>
            </a:r>
            <a:br>
              <a:rPr lang="en-GB" altLang="en-US" sz="2400" dirty="0">
                <a:solidFill>
                  <a:schemeClr val="tx2"/>
                </a:solidFill>
                <a:ea typeface="ＭＳ Ｐゴシック" panose="020B0600070205080204" pitchFamily="34" charset="-128"/>
              </a:rPr>
            </a:br>
            <a:r>
              <a:rPr lang="en-GB" altLang="en-US" sz="2400" dirty="0">
                <a:solidFill>
                  <a:schemeClr val="tx2"/>
                </a:solidFill>
                <a:ea typeface="ＭＳ Ｐゴシック" panose="020B0600070205080204" pitchFamily="34" charset="-128"/>
              </a:rPr>
              <a:t>exam question.</a:t>
            </a:r>
          </a:p>
        </p:txBody>
      </p:sp>
      <p:pic>
        <p:nvPicPr>
          <p:cNvPr id="12" name="Picture 11" descr="Graphical user interface, text, application&#10;&#10;Description automatically generated">
            <a:extLst>
              <a:ext uri="{FF2B5EF4-FFF2-40B4-BE49-F238E27FC236}">
                <a16:creationId xmlns:a16="http://schemas.microsoft.com/office/drawing/2014/main" id="{876CB254-3497-764A-8830-7757074BCE63}"/>
              </a:ext>
            </a:extLst>
          </p:cNvPr>
          <p:cNvPicPr>
            <a:picLocks noChangeAspect="1"/>
          </p:cNvPicPr>
          <p:nvPr/>
        </p:nvPicPr>
        <p:blipFill rotWithShape="1">
          <a:blip r:embed="rId2">
            <a:extLst>
              <a:ext uri="{28A0092B-C50C-407E-A947-70E740481C1C}">
                <a14:useLocalDpi xmlns:a14="http://schemas.microsoft.com/office/drawing/2010/main" val="0"/>
              </a:ext>
            </a:extLst>
          </a:blip>
          <a:srcRect l="26375" t="17240" r="42125" b="22280"/>
          <a:stretch/>
        </p:blipFill>
        <p:spPr>
          <a:xfrm>
            <a:off x="3419872" y="0"/>
            <a:ext cx="5724128" cy="6868953"/>
          </a:xfrm>
          <a:prstGeom prst="rect">
            <a:avLst/>
          </a:prstGeom>
        </p:spPr>
      </p:pic>
    </p:spTree>
    <p:extLst>
      <p:ext uri="{BB962C8B-B14F-4D97-AF65-F5344CB8AC3E}">
        <p14:creationId xmlns:p14="http://schemas.microsoft.com/office/powerpoint/2010/main" val="3189116886"/>
      </p:ext>
    </p:extLst>
  </p:cSld>
  <p:clrMapOvr>
    <a:masterClrMapping/>
  </p:clrMapOvr>
  <p:transition spd="med" advTm="10000">
    <p:check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4A1A78E1-EAFD-4B45-A91A-C11D46956DB9}"/>
              </a:ext>
            </a:extLst>
          </p:cNvPr>
          <p:cNvSpPr>
            <a:spLocks noGrp="1"/>
          </p:cNvSpPr>
          <p:nvPr>
            <p:ph type="title"/>
          </p:nvPr>
        </p:nvSpPr>
        <p:spPr>
          <a:xfrm>
            <a:off x="2915816" y="260648"/>
            <a:ext cx="6840538" cy="508000"/>
          </a:xfrm>
        </p:spPr>
        <p:txBody>
          <a:bodyPr/>
          <a:lstStyle/>
          <a:p>
            <a:pPr eaLnBrk="1" hangingPunct="1"/>
            <a:r>
              <a:rPr lang="en-GB" altLang="en-US" sz="2400" dirty="0">
                <a:ea typeface="ＭＳ Ｐゴシック" panose="020B0600070205080204" pitchFamily="34" charset="-128"/>
              </a:rPr>
              <a:t>Listening exam paper – </a:t>
            </a:r>
            <a:r>
              <a:rPr lang="en-GB" altLang="en-US" sz="1600" dirty="0">
                <a:ea typeface="ＭＳ Ｐゴシック" panose="020B0600070205080204" pitchFamily="34" charset="-128"/>
              </a:rPr>
              <a:t>see what other </a:t>
            </a:r>
            <a:br>
              <a:rPr lang="en-GB" altLang="en-US" sz="1600" dirty="0">
                <a:ea typeface="ＭＳ Ｐゴシック" panose="020B0600070205080204" pitchFamily="34" charset="-128"/>
              </a:rPr>
            </a:br>
            <a:r>
              <a:rPr lang="en-GB" altLang="en-US" sz="1600" dirty="0">
                <a:ea typeface="ＭＳ Ｐゴシック" panose="020B0600070205080204" pitchFamily="34" charset="-128"/>
              </a:rPr>
              <a:t>types of  things we have to be able to answer</a:t>
            </a:r>
            <a:endParaRPr lang="en-GB" altLang="en-US" sz="2400" dirty="0">
              <a:ea typeface="ＭＳ Ｐゴシック" panose="020B0600070205080204" pitchFamily="34" charset="-128"/>
            </a:endParaRPr>
          </a:p>
        </p:txBody>
      </p:sp>
      <p:pic>
        <p:nvPicPr>
          <p:cNvPr id="3" name="Picture 2" descr="Graphical user interface, text, application, email&#10;&#10;Description automatically generated">
            <a:extLst>
              <a:ext uri="{FF2B5EF4-FFF2-40B4-BE49-F238E27FC236}">
                <a16:creationId xmlns:a16="http://schemas.microsoft.com/office/drawing/2014/main" id="{821D029A-A79D-9242-A0A4-ACF770781CD3}"/>
              </a:ext>
            </a:extLst>
          </p:cNvPr>
          <p:cNvPicPr>
            <a:picLocks noChangeAspect="1"/>
          </p:cNvPicPr>
          <p:nvPr/>
        </p:nvPicPr>
        <p:blipFill rotWithShape="1">
          <a:blip r:embed="rId2">
            <a:extLst>
              <a:ext uri="{28A0092B-C50C-407E-A947-70E740481C1C}">
                <a14:useLocalDpi xmlns:a14="http://schemas.microsoft.com/office/drawing/2010/main" val="0"/>
              </a:ext>
            </a:extLst>
          </a:blip>
          <a:srcRect l="31888" t="18500" r="29336" b="13460"/>
          <a:stretch/>
        </p:blipFill>
        <p:spPr>
          <a:xfrm>
            <a:off x="-144016" y="1187801"/>
            <a:ext cx="4716016" cy="5171805"/>
          </a:xfrm>
          <a:prstGeom prst="rect">
            <a:avLst/>
          </a:prstGeom>
        </p:spPr>
      </p:pic>
      <p:pic>
        <p:nvPicPr>
          <p:cNvPr id="5" name="Picture 4" descr="Graphical user interface, text, application, Word&#10;&#10;Description automatically generated">
            <a:extLst>
              <a:ext uri="{FF2B5EF4-FFF2-40B4-BE49-F238E27FC236}">
                <a16:creationId xmlns:a16="http://schemas.microsoft.com/office/drawing/2014/main" id="{2AF5A96F-9098-1A41-B61F-13D6413258B8}"/>
              </a:ext>
            </a:extLst>
          </p:cNvPr>
          <p:cNvPicPr>
            <a:picLocks noChangeAspect="1"/>
          </p:cNvPicPr>
          <p:nvPr/>
        </p:nvPicPr>
        <p:blipFill rotWithShape="1">
          <a:blip r:embed="rId3">
            <a:extLst>
              <a:ext uri="{28A0092B-C50C-407E-A947-70E740481C1C}">
                <a14:useLocalDpi xmlns:a14="http://schemas.microsoft.com/office/drawing/2010/main" val="0"/>
              </a:ext>
            </a:extLst>
          </a:blip>
          <a:srcRect l="39762" t="23540" r="31888" b="19760"/>
          <a:stretch/>
        </p:blipFill>
        <p:spPr>
          <a:xfrm>
            <a:off x="4590323" y="1187801"/>
            <a:ext cx="4572000" cy="5403736"/>
          </a:xfrm>
          <a:prstGeom prst="rect">
            <a:avLst/>
          </a:prstGeom>
        </p:spPr>
      </p:pic>
    </p:spTree>
    <p:extLst>
      <p:ext uri="{BB962C8B-B14F-4D97-AF65-F5344CB8AC3E}">
        <p14:creationId xmlns:p14="http://schemas.microsoft.com/office/powerpoint/2010/main" val="2934314588"/>
      </p:ext>
    </p:extLst>
  </p:cSld>
  <p:clrMapOvr>
    <a:masterClrMapping/>
  </p:clrMapOvr>
  <p:transition spd="med" advTm="10000">
    <p:check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50E3A8BB-9973-D740-96A5-315E77049390}"/>
              </a:ext>
            </a:extLst>
          </p:cNvPr>
          <p:cNvSpPr>
            <a:spLocks noGrp="1"/>
          </p:cNvSpPr>
          <p:nvPr>
            <p:ph type="title"/>
          </p:nvPr>
        </p:nvSpPr>
        <p:spPr>
          <a:xfrm>
            <a:off x="2771800" y="-165100"/>
            <a:ext cx="8229600" cy="1258888"/>
          </a:xfrm>
        </p:spPr>
        <p:txBody>
          <a:bodyPr/>
          <a:lstStyle/>
          <a:p>
            <a:pPr eaLnBrk="1" hangingPunct="1"/>
            <a:r>
              <a:rPr lang="en-GB" altLang="en-US" dirty="0">
                <a:ea typeface="ＭＳ Ｐゴシック" panose="020B0600070205080204" pitchFamily="34" charset="-128"/>
              </a:rPr>
              <a:t>Different to Year 9?</a:t>
            </a:r>
          </a:p>
        </p:txBody>
      </p:sp>
      <p:sp>
        <p:nvSpPr>
          <p:cNvPr id="10243" name="Content Placeholder 3">
            <a:extLst>
              <a:ext uri="{FF2B5EF4-FFF2-40B4-BE49-F238E27FC236}">
                <a16:creationId xmlns:a16="http://schemas.microsoft.com/office/drawing/2014/main" id="{E310F840-431A-1349-9FCC-A4CAB22CAFB5}"/>
              </a:ext>
            </a:extLst>
          </p:cNvPr>
          <p:cNvSpPr>
            <a:spLocks noGrp="1"/>
          </p:cNvSpPr>
          <p:nvPr>
            <p:ph sz="quarter" idx="2"/>
          </p:nvPr>
        </p:nvSpPr>
        <p:spPr>
          <a:xfrm>
            <a:off x="-61242" y="2334419"/>
            <a:ext cx="4500563" cy="2189162"/>
          </a:xfrm>
        </p:spPr>
        <p:txBody>
          <a:bodyPr/>
          <a:lstStyle/>
          <a:p>
            <a:pPr marL="0" indent="0" algn="ctr" eaLnBrk="1" hangingPunct="1">
              <a:buFontTx/>
              <a:buNone/>
              <a:defRPr/>
            </a:pPr>
            <a:endParaRPr lang="en-GB" dirty="0">
              <a:ea typeface="ＭＳ Ｐゴシック" charset="0"/>
              <a:cs typeface="ＭＳ Ｐゴシック" charset="0"/>
            </a:endParaRPr>
          </a:p>
          <a:p>
            <a:pPr algn="ctr" eaLnBrk="1" hangingPunct="1">
              <a:defRPr/>
            </a:pPr>
            <a:r>
              <a:rPr lang="en-GB" dirty="0">
                <a:solidFill>
                  <a:schemeClr val="bg2">
                    <a:lumMod val="60000"/>
                    <a:lumOff val="40000"/>
                  </a:schemeClr>
                </a:solidFill>
                <a:ea typeface="ＭＳ Ｐゴシック" charset="0"/>
                <a:cs typeface="ＭＳ Ｐゴシック" charset="0"/>
              </a:rPr>
              <a:t>Studying new music</a:t>
            </a:r>
          </a:p>
          <a:p>
            <a:pPr algn="ctr" eaLnBrk="1" hangingPunct="1">
              <a:defRPr/>
            </a:pPr>
            <a:endParaRPr lang="en-GB" dirty="0">
              <a:solidFill>
                <a:srgbClr val="00CC00"/>
              </a:solidFill>
              <a:ea typeface="ＭＳ Ｐゴシック" charset="0"/>
              <a:cs typeface="ＭＳ Ｐゴシック" charset="0"/>
            </a:endParaRPr>
          </a:p>
          <a:p>
            <a:pPr algn="ctr" eaLnBrk="1" hangingPunct="1">
              <a:defRPr/>
            </a:pPr>
            <a:endParaRPr lang="en-GB" dirty="0">
              <a:solidFill>
                <a:srgbClr val="00CC00"/>
              </a:solidFill>
              <a:ea typeface="ＭＳ Ｐゴシック" charset="0"/>
              <a:cs typeface="ＭＳ Ｐゴシック" charset="0"/>
            </a:endParaRPr>
          </a:p>
          <a:p>
            <a:pPr algn="ctr" eaLnBrk="1" hangingPunct="1">
              <a:defRPr/>
            </a:pPr>
            <a:r>
              <a:rPr lang="en-GB" dirty="0">
                <a:solidFill>
                  <a:srgbClr val="00CC00"/>
                </a:solidFill>
                <a:ea typeface="ＭＳ Ｐゴシック" charset="0"/>
                <a:cs typeface="ＭＳ Ｐゴシック" charset="0"/>
              </a:rPr>
              <a:t>Small groups </a:t>
            </a:r>
          </a:p>
        </p:txBody>
      </p:sp>
      <p:sp>
        <p:nvSpPr>
          <p:cNvPr id="10244" name="Text Placeholder 4">
            <a:extLst>
              <a:ext uri="{FF2B5EF4-FFF2-40B4-BE49-F238E27FC236}">
                <a16:creationId xmlns:a16="http://schemas.microsoft.com/office/drawing/2014/main" id="{57968B98-FD07-6B49-927A-D5FC82F81277}"/>
              </a:ext>
            </a:extLst>
          </p:cNvPr>
          <p:cNvSpPr>
            <a:spLocks noGrp="1"/>
          </p:cNvSpPr>
          <p:nvPr>
            <p:ph type="body" sz="half" idx="3"/>
          </p:nvPr>
        </p:nvSpPr>
        <p:spPr>
          <a:xfrm>
            <a:off x="4704680" y="1628800"/>
            <a:ext cx="5220072" cy="4530725"/>
          </a:xfrm>
        </p:spPr>
        <p:txBody>
          <a:bodyPr/>
          <a:lstStyle/>
          <a:p>
            <a:pPr eaLnBrk="1" hangingPunct="1"/>
            <a:r>
              <a:rPr lang="en-GB" altLang="en-US" dirty="0">
                <a:solidFill>
                  <a:srgbClr val="7030A0"/>
                </a:solidFill>
                <a:ea typeface="ＭＳ Ｐゴシック" panose="020B0600070205080204" pitchFamily="34" charset="-128"/>
              </a:rPr>
              <a:t>1:1 personalised support</a:t>
            </a:r>
          </a:p>
          <a:p>
            <a:pPr marL="0" indent="0" eaLnBrk="1" hangingPunct="1">
              <a:buNone/>
            </a:pPr>
            <a:endParaRPr lang="en-GB" altLang="en-US" dirty="0">
              <a:solidFill>
                <a:srgbClr val="7030A0"/>
              </a:solidFill>
              <a:ea typeface="ＭＳ Ｐゴシック" panose="020B0600070205080204" pitchFamily="34" charset="-128"/>
            </a:endParaRPr>
          </a:p>
          <a:p>
            <a:pPr marL="0" indent="0" eaLnBrk="1" hangingPunct="1">
              <a:buNone/>
            </a:pPr>
            <a:endParaRPr lang="en-GB" altLang="en-US" dirty="0">
              <a:solidFill>
                <a:srgbClr val="7030A0"/>
              </a:solidFill>
              <a:ea typeface="ＭＳ Ｐゴシック" panose="020B0600070205080204" pitchFamily="34" charset="-128"/>
            </a:endParaRPr>
          </a:p>
          <a:p>
            <a:pPr eaLnBrk="1" hangingPunct="1"/>
            <a:r>
              <a:rPr lang="en-GB" altLang="en-US" dirty="0">
                <a:solidFill>
                  <a:srgbClr val="FFC000"/>
                </a:solidFill>
                <a:ea typeface="ＭＳ Ｐゴシック" panose="020B0600070205080204" pitchFamily="34" charset="-128"/>
              </a:rPr>
              <a:t>Recording studio work</a:t>
            </a:r>
          </a:p>
          <a:p>
            <a:pPr eaLnBrk="1" hangingPunct="1"/>
            <a:endParaRPr lang="en-GB" altLang="en-US" dirty="0">
              <a:ea typeface="ＭＳ Ｐゴシック" panose="020B0600070205080204" pitchFamily="34" charset="-128"/>
            </a:endParaRPr>
          </a:p>
          <a:p>
            <a:pPr eaLnBrk="1" hangingPunct="1"/>
            <a:endParaRPr lang="en-GB" altLang="en-US" dirty="0">
              <a:ea typeface="ＭＳ Ｐゴシック" panose="020B0600070205080204" pitchFamily="34" charset="-128"/>
            </a:endParaRPr>
          </a:p>
          <a:p>
            <a:pPr eaLnBrk="1" hangingPunct="1"/>
            <a:r>
              <a:rPr lang="en-GB" altLang="en-US" dirty="0">
                <a:solidFill>
                  <a:srgbClr val="5D0701"/>
                </a:solidFill>
                <a:ea typeface="ＭＳ Ｐゴシック" panose="020B0600070205080204" pitchFamily="34" charset="-128"/>
              </a:rPr>
              <a:t>GCSE Club</a:t>
            </a:r>
          </a:p>
          <a:p>
            <a:pPr marL="0" indent="0" eaLnBrk="1" hangingPunct="1">
              <a:buNone/>
            </a:pPr>
            <a:endParaRPr lang="en-GB" altLang="en-US" dirty="0">
              <a:ea typeface="ＭＳ Ｐゴシック" panose="020B0600070205080204" pitchFamily="34" charset="-128"/>
            </a:endParaRPr>
          </a:p>
          <a:p>
            <a:pPr eaLnBrk="1" hangingPunct="1"/>
            <a:endParaRPr lang="en-GB" altLang="en-US" dirty="0">
              <a:ea typeface="ＭＳ Ｐゴシック" panose="020B0600070205080204" pitchFamily="34" charset="-128"/>
            </a:endParaRPr>
          </a:p>
          <a:p>
            <a:pPr eaLnBrk="1" hangingPunct="1"/>
            <a:r>
              <a:rPr lang="en-GB" altLang="en-US" dirty="0">
                <a:solidFill>
                  <a:srgbClr val="EE6612"/>
                </a:solidFill>
                <a:ea typeface="ＭＳ Ｐゴシック" panose="020B0600070205080204" pitchFamily="34" charset="-128"/>
              </a:rPr>
              <a:t>1 computer each!</a:t>
            </a:r>
          </a:p>
          <a:p>
            <a:pPr eaLnBrk="1" hangingPunct="1"/>
            <a:endParaRPr lang="en-GB" altLang="en-US" dirty="0">
              <a:ea typeface="ＭＳ Ｐゴシック" panose="020B0600070205080204" pitchFamily="34" charset="-128"/>
            </a:endParaRPr>
          </a:p>
          <a:p>
            <a:pPr eaLnBrk="1" hangingPunct="1"/>
            <a:endParaRPr lang="en-GB" altLang="en-US" dirty="0">
              <a:ea typeface="ＭＳ Ｐゴシック" panose="020B0600070205080204" pitchFamily="34" charset="-128"/>
            </a:endParaRPr>
          </a:p>
          <a:p>
            <a:pPr eaLnBrk="1" hangingPunct="1"/>
            <a:r>
              <a:rPr lang="en-GB" altLang="en-US" dirty="0">
                <a:solidFill>
                  <a:srgbClr val="CC00FF"/>
                </a:solidFill>
                <a:ea typeface="ＭＳ Ｐゴシック" panose="020B0600070205080204" pitchFamily="34" charset="-128"/>
              </a:rPr>
              <a:t>Music Room 2</a:t>
            </a:r>
          </a:p>
        </p:txBody>
      </p:sp>
      <p:pic>
        <p:nvPicPr>
          <p:cNvPr id="2" name="Audio Recording 18 Oct 2020 at 22:09:40" descr="Audio Recording 18 Oct 2020 at 22:09:40">
            <a:hlinkClick r:id="" action="ppaction://media"/>
            <a:extLst>
              <a:ext uri="{FF2B5EF4-FFF2-40B4-BE49-F238E27FC236}">
                <a16:creationId xmlns:a16="http://schemas.microsoft.com/office/drawing/2014/main" id="{D46B2C7C-89FF-1F45-B849-00F04BFBBD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536" y="3487762"/>
            <a:ext cx="812800" cy="812800"/>
          </a:xfrm>
          <a:prstGeom prst="rect">
            <a:avLst/>
          </a:prstGeom>
        </p:spPr>
      </p:pic>
    </p:spTree>
  </p:cSld>
  <p:clrMapOvr>
    <a:masterClrMapping/>
  </p:clrMapOvr>
  <p:transition spd="med" advTm="1000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plate">
  <a:themeElements>
    <a:clrScheme name="template 8">
      <a:dk1>
        <a:srgbClr val="4D4D4D"/>
      </a:dk1>
      <a:lt1>
        <a:srgbClr val="FFFFFF"/>
      </a:lt1>
      <a:dk2>
        <a:srgbClr val="000000"/>
      </a:dk2>
      <a:lt2>
        <a:srgbClr val="7C0901"/>
      </a:lt2>
      <a:accent1>
        <a:srgbClr val="DD3A1A"/>
      </a:accent1>
      <a:accent2>
        <a:srgbClr val="3C3C3C"/>
      </a:accent2>
      <a:accent3>
        <a:srgbClr val="FFFFFF"/>
      </a:accent3>
      <a:accent4>
        <a:srgbClr val="404040"/>
      </a:accent4>
      <a:accent5>
        <a:srgbClr val="EBAEAB"/>
      </a:accent5>
      <a:accent6>
        <a:srgbClr val="353535"/>
      </a:accent6>
      <a:hlink>
        <a:srgbClr val="A2230E"/>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111111"/>
        </a:dk1>
        <a:lt1>
          <a:srgbClr val="FFFFFF"/>
        </a:lt1>
        <a:dk2>
          <a:srgbClr val="000000"/>
        </a:dk2>
        <a:lt2>
          <a:srgbClr val="800000"/>
        </a:lt2>
        <a:accent1>
          <a:srgbClr val="CC0000"/>
        </a:accent1>
        <a:accent2>
          <a:srgbClr val="FFFF99"/>
        </a:accent2>
        <a:accent3>
          <a:srgbClr val="FFFFFF"/>
        </a:accent3>
        <a:accent4>
          <a:srgbClr val="0D0D0D"/>
        </a:accent4>
        <a:accent5>
          <a:srgbClr val="E2AAAA"/>
        </a:accent5>
        <a:accent6>
          <a:srgbClr val="E7E78A"/>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111111"/>
        </a:dk1>
        <a:lt1>
          <a:srgbClr val="FFFFFF"/>
        </a:lt1>
        <a:dk2>
          <a:srgbClr val="000000"/>
        </a:dk2>
        <a:lt2>
          <a:srgbClr val="990000"/>
        </a:lt2>
        <a:accent1>
          <a:srgbClr val="FF5050"/>
        </a:accent1>
        <a:accent2>
          <a:srgbClr val="CC0000"/>
        </a:accent2>
        <a:accent3>
          <a:srgbClr val="FFFFFF"/>
        </a:accent3>
        <a:accent4>
          <a:srgbClr val="0D0D0D"/>
        </a:accent4>
        <a:accent5>
          <a:srgbClr val="FFB3B3"/>
        </a:accent5>
        <a:accent6>
          <a:srgbClr val="B90000"/>
        </a:accent6>
        <a:hlink>
          <a:srgbClr val="FF0000"/>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990000"/>
        </a:lt2>
        <a:accent1>
          <a:srgbClr val="FF5050"/>
        </a:accent1>
        <a:accent2>
          <a:srgbClr val="CC0000"/>
        </a:accent2>
        <a:accent3>
          <a:srgbClr val="FFFFFF"/>
        </a:accent3>
        <a:accent4>
          <a:srgbClr val="404040"/>
        </a:accent4>
        <a:accent5>
          <a:srgbClr val="FFB3B3"/>
        </a:accent5>
        <a:accent6>
          <a:srgbClr val="B90000"/>
        </a:accent6>
        <a:hlink>
          <a:srgbClr val="FF0000"/>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111111"/>
        </a:dk1>
        <a:lt1>
          <a:srgbClr val="FFFFFF"/>
        </a:lt1>
        <a:dk2>
          <a:srgbClr val="000000"/>
        </a:dk2>
        <a:lt2>
          <a:srgbClr val="600000"/>
        </a:lt2>
        <a:accent1>
          <a:srgbClr val="B40000"/>
        </a:accent1>
        <a:accent2>
          <a:srgbClr val="CC0000"/>
        </a:accent2>
        <a:accent3>
          <a:srgbClr val="FFFFFF"/>
        </a:accent3>
        <a:accent4>
          <a:srgbClr val="0D0D0D"/>
        </a:accent4>
        <a:accent5>
          <a:srgbClr val="D6AAAA"/>
        </a:accent5>
        <a:accent6>
          <a:srgbClr val="B90000"/>
        </a:accent6>
        <a:hlink>
          <a:srgbClr val="8219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800000"/>
        </a:lt2>
        <a:accent1>
          <a:srgbClr val="FF5050"/>
        </a:accent1>
        <a:accent2>
          <a:srgbClr val="CC0000"/>
        </a:accent2>
        <a:accent3>
          <a:srgbClr val="FFFFFF"/>
        </a:accent3>
        <a:accent4>
          <a:srgbClr val="404040"/>
        </a:accent4>
        <a:accent5>
          <a:srgbClr val="FFB3B3"/>
        </a:accent5>
        <a:accent6>
          <a:srgbClr val="B90000"/>
        </a:accent6>
        <a:hlink>
          <a:srgbClr val="FF0000"/>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6C0501"/>
        </a:lt2>
        <a:accent1>
          <a:srgbClr val="7F0B02"/>
        </a:accent1>
        <a:accent2>
          <a:srgbClr val="B3250F"/>
        </a:accent2>
        <a:accent3>
          <a:srgbClr val="FFFFFF"/>
        </a:accent3>
        <a:accent4>
          <a:srgbClr val="404040"/>
        </a:accent4>
        <a:accent5>
          <a:srgbClr val="C0AAAA"/>
        </a:accent5>
        <a:accent6>
          <a:srgbClr val="A2200C"/>
        </a:accent6>
        <a:hlink>
          <a:srgbClr val="D93819"/>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850B02"/>
        </a:lt2>
        <a:accent1>
          <a:srgbClr val="E1401E"/>
        </a:accent1>
        <a:accent2>
          <a:srgbClr val="A0A0A0"/>
        </a:accent2>
        <a:accent3>
          <a:srgbClr val="FFFFFF"/>
        </a:accent3>
        <a:accent4>
          <a:srgbClr val="404040"/>
        </a:accent4>
        <a:accent5>
          <a:srgbClr val="EEAFAB"/>
        </a:accent5>
        <a:accent6>
          <a:srgbClr val="919191"/>
        </a:accent6>
        <a:hlink>
          <a:srgbClr val="D61F00"/>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7C0901"/>
        </a:lt2>
        <a:accent1>
          <a:srgbClr val="DD3A1A"/>
        </a:accent1>
        <a:accent2>
          <a:srgbClr val="3C3C3C"/>
        </a:accent2>
        <a:accent3>
          <a:srgbClr val="FFFFFF"/>
        </a:accent3>
        <a:accent4>
          <a:srgbClr val="404040"/>
        </a:accent4>
        <a:accent5>
          <a:srgbClr val="EBAEAB"/>
        </a:accent5>
        <a:accent6>
          <a:srgbClr val="353535"/>
        </a:accent6>
        <a:hlink>
          <a:srgbClr val="A2230E"/>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NC levels for music 2009</Template>
  <TotalTime>1035</TotalTime>
  <Words>701</Words>
  <Application>Microsoft Office PowerPoint</Application>
  <PresentationFormat>On-screen Show (4:3)</PresentationFormat>
  <Paragraphs>87</Paragraphs>
  <Slides>12</Slides>
  <Notes>6</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Comic Sans MS</vt:lpstr>
      <vt:lpstr>Tahoma</vt:lpstr>
      <vt:lpstr>Times New Roman</vt:lpstr>
      <vt:lpstr>Verdana</vt:lpstr>
      <vt:lpstr>template</vt:lpstr>
      <vt:lpstr>Composition – making your own music 30%</vt:lpstr>
      <vt:lpstr>Composition: Making a Score</vt:lpstr>
      <vt:lpstr>Composition: Recording your music</vt:lpstr>
      <vt:lpstr>Examples of composition: Brief 1 Compose a piece to show a conflict between two gangs  </vt:lpstr>
      <vt:lpstr>Listening &amp; appraising Exam 40%</vt:lpstr>
      <vt:lpstr>Exam work – musical analysis</vt:lpstr>
      <vt:lpstr>Here’s a real exam question.</vt:lpstr>
      <vt:lpstr>Listening exam paper – see what other  types of  things we have to be able to answer</vt:lpstr>
      <vt:lpstr>Different to Year 9?</vt:lpstr>
      <vt:lpstr>What else can I expect?</vt:lpstr>
      <vt:lpstr> What can I do before Year 10 starts?</vt:lpstr>
      <vt:lpstr>So, why are you choosing GCSE music again?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 Events for the summer.</dc:title>
  <dc:creator>Stretford Grammar School</dc:creator>
  <cp:lastModifiedBy>Caroline Jesson</cp:lastModifiedBy>
  <cp:revision>61</cp:revision>
  <cp:lastPrinted>2015-02-26T17:20:46Z</cp:lastPrinted>
  <dcterms:created xsi:type="dcterms:W3CDTF">2011-02-08T18:18:05Z</dcterms:created>
  <dcterms:modified xsi:type="dcterms:W3CDTF">2020-10-31T11:34:28Z</dcterms:modified>
</cp:coreProperties>
</file>