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5"/>
  </p:notesMasterIdLst>
  <p:handoutMasterIdLst>
    <p:handoutMasterId r:id="rId46"/>
  </p:handoutMasterIdLst>
  <p:sldIdLst>
    <p:sldId id="271" r:id="rId5"/>
    <p:sldId id="321" r:id="rId6"/>
    <p:sldId id="310" r:id="rId7"/>
    <p:sldId id="311" r:id="rId8"/>
    <p:sldId id="287" r:id="rId9"/>
    <p:sldId id="284" r:id="rId10"/>
    <p:sldId id="285" r:id="rId11"/>
    <p:sldId id="288" r:id="rId12"/>
    <p:sldId id="293" r:id="rId13"/>
    <p:sldId id="294" r:id="rId14"/>
    <p:sldId id="295" r:id="rId15"/>
    <p:sldId id="286" r:id="rId16"/>
    <p:sldId id="279" r:id="rId17"/>
    <p:sldId id="312" r:id="rId18"/>
    <p:sldId id="269" r:id="rId19"/>
    <p:sldId id="313" r:id="rId20"/>
    <p:sldId id="283" r:id="rId21"/>
    <p:sldId id="318" r:id="rId22"/>
    <p:sldId id="319" r:id="rId23"/>
    <p:sldId id="320" r:id="rId24"/>
    <p:sldId id="292" r:id="rId25"/>
    <p:sldId id="289" r:id="rId26"/>
    <p:sldId id="290" r:id="rId27"/>
    <p:sldId id="291" r:id="rId28"/>
    <p:sldId id="296" r:id="rId29"/>
    <p:sldId id="258" r:id="rId30"/>
    <p:sldId id="259" r:id="rId31"/>
    <p:sldId id="260" r:id="rId32"/>
    <p:sldId id="309" r:id="rId33"/>
    <p:sldId id="314" r:id="rId34"/>
    <p:sldId id="315" r:id="rId35"/>
    <p:sldId id="316" r:id="rId36"/>
    <p:sldId id="317" r:id="rId37"/>
    <p:sldId id="276" r:id="rId38"/>
    <p:sldId id="278" r:id="rId39"/>
    <p:sldId id="298" r:id="rId40"/>
    <p:sldId id="272" r:id="rId41"/>
    <p:sldId id="273" r:id="rId42"/>
    <p:sldId id="275" r:id="rId43"/>
    <p:sldId id="322" r:id="rId44"/>
  </p:sldIdLst>
  <p:sldSz cx="12192000" cy="6858000"/>
  <p:notesSz cx="6858000" cy="105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041"/>
    <a:srgbClr val="FFF8EB"/>
    <a:srgbClr val="FDE6CF"/>
    <a:srgbClr val="A89904"/>
    <a:srgbClr val="B5A9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7F6208-372E-D7AB-A034-75B985FB8052}" v="1" dt="2026-09-15T17:16:18.284"/>
    <p1510:client id="{0F6007AA-7513-6C84-7043-CC163C53C0B1}" v="85" dt="2026-09-15T15:11:43.514"/>
    <p1510:client id="{18062489-D090-E99B-2888-DACA3CD2BCAD}" v="103" dt="2026-09-14T12:03:03.781"/>
    <p1510:client id="{A16D9ACD-1288-777B-DFD1-27D2E8D64195}" v="15" dt="2026-09-16T10:52:36.689"/>
    <p1510:client id="{ECD77A38-8CF7-3F5F-FF5F-304678130436}" v="8" dt="2026-09-15T12:00:01.506"/>
    <p1510:client id="{F821BF59-B806-C052-46C6-8BAD50EE3E01}" v="41" dt="2026-09-15T14:45:23.7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96"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01C89-1FF9-4B32-9223-4591CD922F73}"/>
              </a:ext>
            </a:extLst>
          </p:cNvPr>
          <p:cNvSpPr>
            <a:spLocks noGrp="1"/>
          </p:cNvSpPr>
          <p:nvPr>
            <p:ph type="hdr" sz="quarter"/>
          </p:nvPr>
        </p:nvSpPr>
        <p:spPr>
          <a:xfrm>
            <a:off x="3" y="0"/>
            <a:ext cx="2971803" cy="523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2C2EC22-8386-4359-8347-5B532B5DC88B}"/>
              </a:ext>
            </a:extLst>
          </p:cNvPr>
          <p:cNvSpPr>
            <a:spLocks noGrp="1"/>
          </p:cNvSpPr>
          <p:nvPr>
            <p:ph type="dt" sz="quarter" idx="1"/>
          </p:nvPr>
        </p:nvSpPr>
        <p:spPr>
          <a:xfrm>
            <a:off x="3884617" y="0"/>
            <a:ext cx="2971803" cy="52388"/>
          </a:xfrm>
          <a:prstGeom prst="rect">
            <a:avLst/>
          </a:prstGeom>
        </p:spPr>
        <p:txBody>
          <a:bodyPr vert="horz" lIns="91440" tIns="45720" rIns="91440" bIns="45720" rtlCol="0"/>
          <a:lstStyle>
            <a:lvl1pPr algn="r">
              <a:defRPr sz="1200"/>
            </a:lvl1pPr>
          </a:lstStyle>
          <a:p>
            <a:fld id="{1148E843-1B28-4848-8F83-76F47F3427A8}" type="datetimeFigureOut">
              <a:rPr lang="en-GB" smtClean="0"/>
              <a:t>18/09/2026</a:t>
            </a:fld>
            <a:endParaRPr lang="en-GB"/>
          </a:p>
        </p:txBody>
      </p:sp>
      <p:sp>
        <p:nvSpPr>
          <p:cNvPr id="4" name="Footer Placeholder 3">
            <a:extLst>
              <a:ext uri="{FF2B5EF4-FFF2-40B4-BE49-F238E27FC236}">
                <a16:creationId xmlns:a16="http://schemas.microsoft.com/office/drawing/2014/main" id="{CC877479-0491-4400-9F3F-50A48C4F9132}"/>
              </a:ext>
            </a:extLst>
          </p:cNvPr>
          <p:cNvSpPr>
            <a:spLocks noGrp="1"/>
          </p:cNvSpPr>
          <p:nvPr>
            <p:ph type="ftr" sz="quarter" idx="2"/>
          </p:nvPr>
        </p:nvSpPr>
        <p:spPr>
          <a:xfrm>
            <a:off x="3" y="1004888"/>
            <a:ext cx="2971803" cy="523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A5C0C11-E418-4C00-9CA9-5B5BB14629B0}"/>
              </a:ext>
            </a:extLst>
          </p:cNvPr>
          <p:cNvSpPr>
            <a:spLocks noGrp="1"/>
          </p:cNvSpPr>
          <p:nvPr>
            <p:ph type="sldNum" sz="quarter" idx="3"/>
          </p:nvPr>
        </p:nvSpPr>
        <p:spPr>
          <a:xfrm>
            <a:off x="3884617" y="1004888"/>
            <a:ext cx="2971803" cy="52387"/>
          </a:xfrm>
          <a:prstGeom prst="rect">
            <a:avLst/>
          </a:prstGeom>
        </p:spPr>
        <p:txBody>
          <a:bodyPr vert="horz" lIns="91440" tIns="45720" rIns="91440" bIns="45720" rtlCol="0" anchor="b"/>
          <a:lstStyle>
            <a:lvl1pPr algn="r">
              <a:defRPr sz="1200"/>
            </a:lvl1pPr>
          </a:lstStyle>
          <a:p>
            <a:fld id="{1ADBE57F-D469-4BFE-903B-703C74BE3140}" type="slidenum">
              <a:rPr lang="en-GB" smtClean="0"/>
              <a:t>‹#›</a:t>
            </a:fld>
            <a:endParaRPr lang="en-GB"/>
          </a:p>
        </p:txBody>
      </p:sp>
    </p:spTree>
    <p:extLst>
      <p:ext uri="{BB962C8B-B14F-4D97-AF65-F5344CB8AC3E}">
        <p14:creationId xmlns:p14="http://schemas.microsoft.com/office/powerpoint/2010/main" val="3893582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71803"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7" y="0"/>
            <a:ext cx="2971803" cy="458788"/>
          </a:xfrm>
          <a:prstGeom prst="rect">
            <a:avLst/>
          </a:prstGeom>
        </p:spPr>
        <p:txBody>
          <a:bodyPr vert="horz" lIns="91440" tIns="45720" rIns="91440" bIns="45720" rtlCol="0"/>
          <a:lstStyle>
            <a:lvl1pPr algn="r">
              <a:defRPr sz="1200"/>
            </a:lvl1pPr>
          </a:lstStyle>
          <a:p>
            <a:fld id="{EBE6E14E-660E-4579-BF3C-8E0E51679A05}"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3"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3" y="8685214"/>
            <a:ext cx="2971803"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7" y="8685214"/>
            <a:ext cx="2971803" cy="458787"/>
          </a:xfrm>
          <a:prstGeom prst="rect">
            <a:avLst/>
          </a:prstGeom>
        </p:spPr>
        <p:txBody>
          <a:bodyPr vert="horz" lIns="91440" tIns="45720" rIns="91440" bIns="45720" rtlCol="0" anchor="b"/>
          <a:lstStyle>
            <a:lvl1pPr algn="r">
              <a:defRPr sz="1200"/>
            </a:lvl1pPr>
          </a:lstStyle>
          <a:p>
            <a:fld id="{6848A9C3-7060-4995-8320-D72E04173738}" type="slidenum">
              <a:rPr lang="en-GB" smtClean="0"/>
              <a:t>‹#›</a:t>
            </a:fld>
            <a:endParaRPr lang="en-GB"/>
          </a:p>
        </p:txBody>
      </p:sp>
    </p:spTree>
    <p:extLst>
      <p:ext uri="{BB962C8B-B14F-4D97-AF65-F5344CB8AC3E}">
        <p14:creationId xmlns:p14="http://schemas.microsoft.com/office/powerpoint/2010/main" val="1023964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12AC-C13A-4CDB-A41C-2B578D60C5FA}"/>
              </a:ext>
            </a:extLst>
          </p:cNvPr>
          <p:cNvSpPr>
            <a:spLocks noGrp="1"/>
          </p:cNvSpPr>
          <p:nvPr>
            <p:ph type="ctrTitle"/>
          </p:nvPr>
        </p:nvSpPr>
        <p:spPr>
          <a:xfrm>
            <a:off x="838200" y="3006041"/>
            <a:ext cx="10515600" cy="965345"/>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1C4112-CA2B-4DB8-AB71-C4D4CA623A7A}"/>
              </a:ext>
            </a:extLst>
          </p:cNvPr>
          <p:cNvSpPr>
            <a:spLocks noGrp="1"/>
          </p:cNvSpPr>
          <p:nvPr>
            <p:ph type="subTitle" idx="1"/>
          </p:nvPr>
        </p:nvSpPr>
        <p:spPr>
          <a:xfrm>
            <a:off x="838200" y="4081645"/>
            <a:ext cx="10515600" cy="2164446"/>
          </a:xfrm>
        </p:spPr>
        <p:txBody>
          <a:bodyPr/>
          <a:lstStyle>
            <a:lvl1pPr marL="0" indent="0" algn="ctr">
              <a:buNone/>
              <a:defRPr sz="2400">
                <a:latin typeface="Calibri" panose="020F0502020204030204" pitchFamily="34" charset="0"/>
                <a:ea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663D32A-0F59-4902-AD05-2CE1975E1104}"/>
              </a:ext>
            </a:extLst>
          </p:cNvPr>
          <p:cNvSpPr>
            <a:spLocks noGrp="1"/>
          </p:cNvSpPr>
          <p:nvPr>
            <p:ph type="dt" sz="half" idx="10"/>
          </p:nvPr>
        </p:nvSpPr>
        <p:spPr>
          <a:xfrm>
            <a:off x="838200" y="6356350"/>
            <a:ext cx="2743200" cy="365125"/>
          </a:xfrm>
          <a:prstGeom prst="rect">
            <a:avLst/>
          </a:prstGeom>
        </p:spPr>
        <p:txBody>
          <a:bodyPr/>
          <a:lstStyle/>
          <a:p>
            <a:fld id="{00158847-DD35-47C4-9D77-EE59483E2F35}" type="datetime1">
              <a:rPr lang="en-GB" smtClean="0"/>
              <a:t>18/09/2026</a:t>
            </a:fld>
            <a:endParaRPr lang="en-GB"/>
          </a:p>
        </p:txBody>
      </p:sp>
      <p:sp>
        <p:nvSpPr>
          <p:cNvPr id="5" name="Footer Placeholder 4">
            <a:extLst>
              <a:ext uri="{FF2B5EF4-FFF2-40B4-BE49-F238E27FC236}">
                <a16:creationId xmlns:a16="http://schemas.microsoft.com/office/drawing/2014/main" id="{4D70F6D4-8CD6-40B6-B703-BE52145B2AA5}"/>
              </a:ext>
            </a:extLst>
          </p:cNvPr>
          <p:cNvSpPr>
            <a:spLocks noGrp="1"/>
          </p:cNvSpPr>
          <p:nvPr>
            <p:ph type="ftr" sz="quarter" idx="11"/>
          </p:nvPr>
        </p:nvSpPr>
        <p:spPr>
          <a:xfrm>
            <a:off x="3699164" y="6356350"/>
            <a:ext cx="4793672" cy="365125"/>
          </a:xfrm>
          <a:prstGeom prst="rect">
            <a:avLst/>
          </a:prstGeom>
        </p:spPr>
        <p:txBody>
          <a:bodyPr/>
          <a:lstStyle/>
          <a:p>
            <a:r>
              <a:rPr lang="en-GB"/>
              <a:t>Empowering everyone to be the best they can be, optimising their future success, wellbeing and contribution to community and society</a:t>
            </a:r>
          </a:p>
        </p:txBody>
      </p:sp>
      <p:sp>
        <p:nvSpPr>
          <p:cNvPr id="6" name="Slide Number Placeholder 5">
            <a:extLst>
              <a:ext uri="{FF2B5EF4-FFF2-40B4-BE49-F238E27FC236}">
                <a16:creationId xmlns:a16="http://schemas.microsoft.com/office/drawing/2014/main" id="{A0A6749E-215B-4993-8B91-B946AB653A06}"/>
              </a:ext>
            </a:extLst>
          </p:cNvPr>
          <p:cNvSpPr>
            <a:spLocks noGrp="1"/>
          </p:cNvSpPr>
          <p:nvPr>
            <p:ph type="sldNum" sz="quarter" idx="12"/>
          </p:nvPr>
        </p:nvSpPr>
        <p:spPr/>
        <p:txBody>
          <a:bodyPr/>
          <a:lstStyle/>
          <a:p>
            <a:fld id="{993244A8-E44A-4D4E-8A74-F75882220CDA}" type="slidenum">
              <a:rPr lang="en-GB" smtClean="0"/>
              <a:t>‹#›</a:t>
            </a:fld>
            <a:endParaRPr lang="en-GB"/>
          </a:p>
        </p:txBody>
      </p:sp>
      <p:pic>
        <p:nvPicPr>
          <p:cNvPr id="8" name="Picture 7">
            <a:extLst>
              <a:ext uri="{FF2B5EF4-FFF2-40B4-BE49-F238E27FC236}">
                <a16:creationId xmlns:a16="http://schemas.microsoft.com/office/drawing/2014/main" id="{3DC1FE2A-199E-49FF-AB1D-670014FB070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94513" y="508182"/>
            <a:ext cx="1602974" cy="2387600"/>
          </a:xfrm>
          <a:prstGeom prst="rect">
            <a:avLst/>
          </a:prstGeom>
        </p:spPr>
      </p:pic>
    </p:spTree>
    <p:extLst>
      <p:ext uri="{BB962C8B-B14F-4D97-AF65-F5344CB8AC3E}">
        <p14:creationId xmlns:p14="http://schemas.microsoft.com/office/powerpoint/2010/main" val="102817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0CC6BC-ACD1-46B1-A97B-164CBF7520A0}"/>
              </a:ext>
            </a:extLst>
          </p:cNvPr>
          <p:cNvSpPr/>
          <p:nvPr userDrawn="1"/>
        </p:nvSpPr>
        <p:spPr>
          <a:xfrm>
            <a:off x="11353484" y="0"/>
            <a:ext cx="8385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E87C579-4713-4703-9C92-0F7261E2863D}"/>
              </a:ext>
            </a:extLst>
          </p:cNvPr>
          <p:cNvSpPr>
            <a:spLocks noGrp="1"/>
          </p:cNvSpPr>
          <p:nvPr>
            <p:ph type="title"/>
          </p:nvPr>
        </p:nvSpPr>
        <p:spPr>
          <a:xfrm>
            <a:off x="2552700" y="263841"/>
            <a:ext cx="8786607" cy="914400"/>
          </a:xfrm>
        </p:spPr>
        <p:txBody>
          <a:bodyPr lIns="0" tIns="0" rIns="0" bIns="0">
            <a:normAutofit/>
          </a:bodyPr>
          <a:lstStyle>
            <a:lvl1pPr>
              <a:defRPr sz="4800" b="0">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528942-D5E2-4F8B-89AD-B073338D39A8}"/>
              </a:ext>
            </a:extLst>
          </p:cNvPr>
          <p:cNvSpPr>
            <a:spLocks noGrp="1"/>
          </p:cNvSpPr>
          <p:nvPr>
            <p:ph idx="1"/>
          </p:nvPr>
        </p:nvSpPr>
        <p:spPr>
          <a:xfrm>
            <a:off x="257069" y="1399309"/>
            <a:ext cx="10839345" cy="4777653"/>
          </a:xfrm>
        </p:spPr>
        <p:txBody>
          <a:bodyPr lIns="0" tIns="0" rIns="0" bIns="0">
            <a:normAutofit/>
          </a:bodyPr>
          <a:lstStyle>
            <a:lvl1pPr marL="622300" indent="-444500">
              <a:defRPr sz="4000"/>
            </a:lvl1pPr>
            <a:lvl2pPr marL="901700" indent="-444500">
              <a:defRPr sz="3600"/>
            </a:lvl2pPr>
            <a:lvl3pPr marL="1346200" indent="-431800">
              <a:defRPr sz="3200"/>
            </a:lvl3pPr>
            <a:lvl4pPr marL="1790700" indent="-419100">
              <a:defRPr sz="2800"/>
            </a:lvl4pPr>
            <a:lvl5pPr marL="2247900" indent="-419100">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1CA52F-C621-4736-8B7A-0C458D20620D}"/>
              </a:ext>
            </a:extLst>
          </p:cNvPr>
          <p:cNvSpPr>
            <a:spLocks noGrp="1"/>
          </p:cNvSpPr>
          <p:nvPr>
            <p:ph type="dt" sz="half" idx="10"/>
          </p:nvPr>
        </p:nvSpPr>
        <p:spPr>
          <a:xfrm>
            <a:off x="838200" y="6356350"/>
            <a:ext cx="2743200" cy="365125"/>
          </a:xfrm>
          <a:prstGeom prst="rect">
            <a:avLst/>
          </a:prstGeom>
        </p:spPr>
        <p:txBody>
          <a:bodyPr/>
          <a:lstStyle/>
          <a:p>
            <a:fld id="{50E75D5A-8F9A-44F0-90A3-0CE3AF0D76BD}" type="datetime1">
              <a:rPr lang="en-GB" smtClean="0"/>
              <a:t>18/09/2026</a:t>
            </a:fld>
            <a:endParaRPr lang="en-GB"/>
          </a:p>
        </p:txBody>
      </p:sp>
      <p:sp>
        <p:nvSpPr>
          <p:cNvPr id="6" name="Slide Number Placeholder 5">
            <a:extLst>
              <a:ext uri="{FF2B5EF4-FFF2-40B4-BE49-F238E27FC236}">
                <a16:creationId xmlns:a16="http://schemas.microsoft.com/office/drawing/2014/main" id="{A1923634-9EF8-440A-A504-E7CC87A5C27F}"/>
              </a:ext>
            </a:extLst>
          </p:cNvPr>
          <p:cNvSpPr>
            <a:spLocks noGrp="1"/>
          </p:cNvSpPr>
          <p:nvPr>
            <p:ph type="sldNum" sz="quarter" idx="12"/>
          </p:nvPr>
        </p:nvSpPr>
        <p:spPr>
          <a:xfrm>
            <a:off x="8610600" y="6356350"/>
            <a:ext cx="2168236" cy="365125"/>
          </a:xfrm>
        </p:spPr>
        <p:txBody>
          <a:bodyPr/>
          <a:lstStyle/>
          <a:p>
            <a:fld id="{993244A8-E44A-4D4E-8A74-F75882220CDA}" type="slidenum">
              <a:rPr lang="en-GB" smtClean="0"/>
              <a:t>‹#›</a:t>
            </a:fld>
            <a:endParaRPr lang="en-GB"/>
          </a:p>
        </p:txBody>
      </p:sp>
    </p:spTree>
    <p:extLst>
      <p:ext uri="{BB962C8B-B14F-4D97-AF65-F5344CB8AC3E}">
        <p14:creationId xmlns:p14="http://schemas.microsoft.com/office/powerpoint/2010/main" val="147423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FFF8E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0CC6BC-ACD1-46B1-A97B-164CBF7520A0}"/>
              </a:ext>
            </a:extLst>
          </p:cNvPr>
          <p:cNvSpPr/>
          <p:nvPr userDrawn="1"/>
        </p:nvSpPr>
        <p:spPr>
          <a:xfrm>
            <a:off x="11353484" y="0"/>
            <a:ext cx="83851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E87C579-4713-4703-9C92-0F7261E2863D}"/>
              </a:ext>
            </a:extLst>
          </p:cNvPr>
          <p:cNvSpPr>
            <a:spLocks noGrp="1"/>
          </p:cNvSpPr>
          <p:nvPr>
            <p:ph type="title"/>
          </p:nvPr>
        </p:nvSpPr>
        <p:spPr>
          <a:xfrm>
            <a:off x="2647950" y="263841"/>
            <a:ext cx="8691356" cy="914400"/>
          </a:xfrm>
        </p:spPr>
        <p:txBody>
          <a:bodyPr lIns="0" tIns="0" rIns="0" bIns="0"/>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528942-D5E2-4F8B-89AD-B073338D39A8}"/>
              </a:ext>
            </a:extLst>
          </p:cNvPr>
          <p:cNvSpPr>
            <a:spLocks noGrp="1"/>
          </p:cNvSpPr>
          <p:nvPr>
            <p:ph idx="1"/>
          </p:nvPr>
        </p:nvSpPr>
        <p:spPr>
          <a:xfrm>
            <a:off x="257071" y="1399309"/>
            <a:ext cx="10839344" cy="4777653"/>
          </a:xfrm>
        </p:spPr>
        <p:txBody>
          <a:bodyPr lIns="0" tIns="0" rIns="0" bIns="0"/>
          <a:lstStyle>
            <a:lvl1pPr>
              <a:defRPr sz="3600"/>
            </a:lvl1pPr>
            <a:lvl2pPr>
              <a:defRPr sz="3200"/>
            </a:lvl2pPr>
            <a:lvl3pPr>
              <a:defRPr sz="28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52512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0CC6BC-ACD1-46B1-A97B-164CBF7520A0}"/>
              </a:ext>
            </a:extLst>
          </p:cNvPr>
          <p:cNvSpPr/>
          <p:nvPr userDrawn="1"/>
        </p:nvSpPr>
        <p:spPr>
          <a:xfrm>
            <a:off x="11353484" y="0"/>
            <a:ext cx="838515"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E87C579-4713-4703-9C92-0F7261E2863D}"/>
              </a:ext>
            </a:extLst>
          </p:cNvPr>
          <p:cNvSpPr>
            <a:spLocks noGrp="1"/>
          </p:cNvSpPr>
          <p:nvPr>
            <p:ph type="title"/>
          </p:nvPr>
        </p:nvSpPr>
        <p:spPr>
          <a:xfrm>
            <a:off x="2638425" y="263841"/>
            <a:ext cx="8562975" cy="914400"/>
          </a:xfrm>
        </p:spPr>
        <p:txBody>
          <a:bodyPr lIns="0" tIns="0" rIns="0" bIns="0"/>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528942-D5E2-4F8B-89AD-B073338D39A8}"/>
              </a:ext>
            </a:extLst>
          </p:cNvPr>
          <p:cNvSpPr>
            <a:spLocks noGrp="1"/>
          </p:cNvSpPr>
          <p:nvPr>
            <p:ph idx="1"/>
          </p:nvPr>
        </p:nvSpPr>
        <p:spPr>
          <a:xfrm>
            <a:off x="257070" y="1399309"/>
            <a:ext cx="10944330" cy="4777653"/>
          </a:xfrm>
        </p:spPr>
        <p:txBody>
          <a:bodyPr lIns="0" tIns="0" rIns="0" bIns="0"/>
          <a:lstStyle>
            <a:lvl1pPr>
              <a:defRPr sz="4000"/>
            </a:lvl1pPr>
            <a:lvl2pPr>
              <a:defRPr sz="3600"/>
            </a:lvl2pPr>
            <a:lvl3pPr>
              <a:defRPr sz="3200"/>
            </a:lvl3pPr>
            <a:lvl4pPr>
              <a:defRPr sz="2800"/>
            </a:lvl4pPr>
            <a:lvl5pPr>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A1923634-9EF8-440A-A504-E7CC87A5C27F}"/>
              </a:ext>
            </a:extLst>
          </p:cNvPr>
          <p:cNvSpPr>
            <a:spLocks noGrp="1"/>
          </p:cNvSpPr>
          <p:nvPr>
            <p:ph type="sldNum" sz="quarter" idx="12"/>
          </p:nvPr>
        </p:nvSpPr>
        <p:spPr>
          <a:xfrm>
            <a:off x="8610600" y="6356350"/>
            <a:ext cx="2168236" cy="365125"/>
          </a:xfrm>
        </p:spPr>
        <p:txBody>
          <a:bodyPr/>
          <a:lstStyle/>
          <a:p>
            <a:fld id="{993244A8-E44A-4D4E-8A74-F75882220CDA}" type="slidenum">
              <a:rPr lang="en-GB" smtClean="0"/>
              <a:t>‹#›</a:t>
            </a:fld>
            <a:endParaRPr lang="en-GB"/>
          </a:p>
        </p:txBody>
      </p:sp>
    </p:spTree>
    <p:extLst>
      <p:ext uri="{BB962C8B-B14F-4D97-AF65-F5344CB8AC3E}">
        <p14:creationId xmlns:p14="http://schemas.microsoft.com/office/powerpoint/2010/main" val="655845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0CC6BC-ACD1-46B1-A97B-164CBF7520A0}"/>
              </a:ext>
            </a:extLst>
          </p:cNvPr>
          <p:cNvSpPr/>
          <p:nvPr userDrawn="1"/>
        </p:nvSpPr>
        <p:spPr>
          <a:xfrm>
            <a:off x="11353484" y="0"/>
            <a:ext cx="83851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E87C579-4713-4703-9C92-0F7261E2863D}"/>
              </a:ext>
            </a:extLst>
          </p:cNvPr>
          <p:cNvSpPr>
            <a:spLocks noGrp="1"/>
          </p:cNvSpPr>
          <p:nvPr>
            <p:ph type="title"/>
          </p:nvPr>
        </p:nvSpPr>
        <p:spPr>
          <a:xfrm>
            <a:off x="2705100" y="263841"/>
            <a:ext cx="8634206" cy="914400"/>
          </a:xfrm>
        </p:spPr>
        <p:txBody>
          <a:bodyPr lIns="0" tIns="0" rIns="0" bIns="0"/>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528942-D5E2-4F8B-89AD-B073338D39A8}"/>
              </a:ext>
            </a:extLst>
          </p:cNvPr>
          <p:cNvSpPr>
            <a:spLocks noGrp="1"/>
          </p:cNvSpPr>
          <p:nvPr>
            <p:ph idx="1"/>
          </p:nvPr>
        </p:nvSpPr>
        <p:spPr>
          <a:xfrm>
            <a:off x="257069" y="1399309"/>
            <a:ext cx="10839345" cy="4777653"/>
          </a:xfrm>
        </p:spPr>
        <p:txBody>
          <a:bodyPr lIns="0" tIns="0" rIns="0" bIns="0"/>
          <a:lstStyle>
            <a:lvl1pPr>
              <a:defRPr sz="4000"/>
            </a:lvl1pPr>
            <a:lvl2pPr>
              <a:defRPr sz="3600"/>
            </a:lvl2pPr>
            <a:lvl3pPr>
              <a:defRPr sz="3200"/>
            </a:lvl3pPr>
            <a:lvl4pPr>
              <a:defRPr sz="2800"/>
            </a:lvl4pPr>
            <a:lvl5pPr>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1CA52F-C621-4736-8B7A-0C458D20620D}"/>
              </a:ext>
            </a:extLst>
          </p:cNvPr>
          <p:cNvSpPr>
            <a:spLocks noGrp="1"/>
          </p:cNvSpPr>
          <p:nvPr>
            <p:ph type="dt" sz="half" idx="10"/>
          </p:nvPr>
        </p:nvSpPr>
        <p:spPr>
          <a:xfrm>
            <a:off x="838200" y="6356350"/>
            <a:ext cx="2743200" cy="365125"/>
          </a:xfrm>
          <a:prstGeom prst="rect">
            <a:avLst/>
          </a:prstGeom>
        </p:spPr>
        <p:txBody>
          <a:bodyPr/>
          <a:lstStyle/>
          <a:p>
            <a:fld id="{EF800BAE-766C-43A5-8A79-6CDEBF69A14A}" type="datetime1">
              <a:rPr lang="en-GB" smtClean="0"/>
              <a:t>18/09/2026</a:t>
            </a:fld>
            <a:endParaRPr lang="en-GB"/>
          </a:p>
        </p:txBody>
      </p:sp>
      <p:sp>
        <p:nvSpPr>
          <p:cNvPr id="6" name="Slide Number Placeholder 5">
            <a:extLst>
              <a:ext uri="{FF2B5EF4-FFF2-40B4-BE49-F238E27FC236}">
                <a16:creationId xmlns:a16="http://schemas.microsoft.com/office/drawing/2014/main" id="{A1923634-9EF8-440A-A504-E7CC87A5C27F}"/>
              </a:ext>
            </a:extLst>
          </p:cNvPr>
          <p:cNvSpPr>
            <a:spLocks noGrp="1"/>
          </p:cNvSpPr>
          <p:nvPr>
            <p:ph type="sldNum" sz="quarter" idx="12"/>
          </p:nvPr>
        </p:nvSpPr>
        <p:spPr>
          <a:xfrm>
            <a:off x="8610600" y="6356350"/>
            <a:ext cx="2168236" cy="365125"/>
          </a:xfrm>
        </p:spPr>
        <p:txBody>
          <a:bodyPr/>
          <a:lstStyle/>
          <a:p>
            <a:fld id="{993244A8-E44A-4D4E-8A74-F75882220CDA}" type="slidenum">
              <a:rPr lang="en-GB" smtClean="0"/>
              <a:t>‹#›</a:t>
            </a:fld>
            <a:endParaRPr lang="en-GB"/>
          </a:p>
        </p:txBody>
      </p:sp>
    </p:spTree>
    <p:extLst>
      <p:ext uri="{BB962C8B-B14F-4D97-AF65-F5344CB8AC3E}">
        <p14:creationId xmlns:p14="http://schemas.microsoft.com/office/powerpoint/2010/main" val="3470997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0CC6BC-ACD1-46B1-A97B-164CBF7520A0}"/>
              </a:ext>
            </a:extLst>
          </p:cNvPr>
          <p:cNvSpPr/>
          <p:nvPr userDrawn="1"/>
        </p:nvSpPr>
        <p:spPr>
          <a:xfrm>
            <a:off x="11353484" y="0"/>
            <a:ext cx="838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E87C579-4713-4703-9C92-0F7261E2863D}"/>
              </a:ext>
            </a:extLst>
          </p:cNvPr>
          <p:cNvSpPr>
            <a:spLocks noGrp="1"/>
          </p:cNvSpPr>
          <p:nvPr>
            <p:ph type="title"/>
          </p:nvPr>
        </p:nvSpPr>
        <p:spPr>
          <a:xfrm>
            <a:off x="2654300" y="263841"/>
            <a:ext cx="8699184" cy="914400"/>
          </a:xfrm>
        </p:spPr>
        <p:txBody>
          <a:bodyPr lIns="0" tIns="0" rIns="0" bIns="0"/>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528942-D5E2-4F8B-89AD-B073338D39A8}"/>
              </a:ext>
            </a:extLst>
          </p:cNvPr>
          <p:cNvSpPr>
            <a:spLocks noGrp="1"/>
          </p:cNvSpPr>
          <p:nvPr>
            <p:ph idx="1"/>
          </p:nvPr>
        </p:nvSpPr>
        <p:spPr>
          <a:xfrm>
            <a:off x="257069" y="1442083"/>
            <a:ext cx="10839345" cy="4734880"/>
          </a:xfrm>
        </p:spPr>
        <p:txBody>
          <a:bodyPr lIns="0" tIns="0" rIns="0" bIns="0">
            <a:normAutofit/>
          </a:bodyPr>
          <a:lstStyle>
            <a:lvl1pPr>
              <a:defRPr sz="4000"/>
            </a:lvl1pPr>
            <a:lvl2pPr>
              <a:defRPr sz="3600"/>
            </a:lvl2pPr>
            <a:lvl3pPr>
              <a:defRPr sz="3200"/>
            </a:lvl3pPr>
            <a:lvl4pPr>
              <a:defRPr sz="2800"/>
            </a:lvl4pPr>
            <a:lvl5pPr>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1CA52F-C621-4736-8B7A-0C458D20620D}"/>
              </a:ext>
            </a:extLst>
          </p:cNvPr>
          <p:cNvSpPr>
            <a:spLocks noGrp="1"/>
          </p:cNvSpPr>
          <p:nvPr>
            <p:ph type="dt" sz="half" idx="10"/>
          </p:nvPr>
        </p:nvSpPr>
        <p:spPr>
          <a:xfrm>
            <a:off x="838200" y="6356350"/>
            <a:ext cx="2743200" cy="365125"/>
          </a:xfrm>
          <a:prstGeom prst="rect">
            <a:avLst/>
          </a:prstGeom>
        </p:spPr>
        <p:txBody>
          <a:bodyPr/>
          <a:lstStyle/>
          <a:p>
            <a:fld id="{3B1208B2-F2E1-4E36-BD02-4EFD14AABBBE}" type="datetime1">
              <a:rPr lang="en-GB" smtClean="0"/>
              <a:t>18/09/2026</a:t>
            </a:fld>
            <a:endParaRPr lang="en-GB"/>
          </a:p>
        </p:txBody>
      </p:sp>
      <p:sp>
        <p:nvSpPr>
          <p:cNvPr id="6" name="Slide Number Placeholder 5">
            <a:extLst>
              <a:ext uri="{FF2B5EF4-FFF2-40B4-BE49-F238E27FC236}">
                <a16:creationId xmlns:a16="http://schemas.microsoft.com/office/drawing/2014/main" id="{A1923634-9EF8-440A-A504-E7CC87A5C27F}"/>
              </a:ext>
            </a:extLst>
          </p:cNvPr>
          <p:cNvSpPr>
            <a:spLocks noGrp="1"/>
          </p:cNvSpPr>
          <p:nvPr>
            <p:ph type="sldNum" sz="quarter" idx="12"/>
          </p:nvPr>
        </p:nvSpPr>
        <p:spPr>
          <a:xfrm>
            <a:off x="8610600" y="6356350"/>
            <a:ext cx="2168236" cy="365125"/>
          </a:xfrm>
        </p:spPr>
        <p:txBody>
          <a:bodyPr/>
          <a:lstStyle/>
          <a:p>
            <a:fld id="{993244A8-E44A-4D4E-8A74-F75882220CDA}" type="slidenum">
              <a:rPr lang="en-GB" smtClean="0"/>
              <a:t>‹#›</a:t>
            </a:fld>
            <a:endParaRPr lang="en-GB"/>
          </a:p>
        </p:txBody>
      </p:sp>
    </p:spTree>
    <p:extLst>
      <p:ext uri="{BB962C8B-B14F-4D97-AF65-F5344CB8AC3E}">
        <p14:creationId xmlns:p14="http://schemas.microsoft.com/office/powerpoint/2010/main" val="1470778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0CC6BC-ACD1-46B1-A97B-164CBF7520A0}"/>
              </a:ext>
            </a:extLst>
          </p:cNvPr>
          <p:cNvSpPr/>
          <p:nvPr userDrawn="1"/>
        </p:nvSpPr>
        <p:spPr>
          <a:xfrm>
            <a:off x="11353484" y="0"/>
            <a:ext cx="8385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E87C579-4713-4703-9C92-0F7261E2863D}"/>
              </a:ext>
            </a:extLst>
          </p:cNvPr>
          <p:cNvSpPr>
            <a:spLocks noGrp="1"/>
          </p:cNvSpPr>
          <p:nvPr>
            <p:ph type="title"/>
          </p:nvPr>
        </p:nvSpPr>
        <p:spPr>
          <a:xfrm>
            <a:off x="2552700" y="263841"/>
            <a:ext cx="8786607" cy="914400"/>
          </a:xfrm>
        </p:spPr>
        <p:txBody>
          <a:bodyPr lIns="0" tIns="0" rIns="0" bIns="0"/>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528942-D5E2-4F8B-89AD-B073338D39A8}"/>
              </a:ext>
            </a:extLst>
          </p:cNvPr>
          <p:cNvSpPr>
            <a:spLocks noGrp="1"/>
          </p:cNvSpPr>
          <p:nvPr>
            <p:ph idx="1"/>
          </p:nvPr>
        </p:nvSpPr>
        <p:spPr>
          <a:xfrm>
            <a:off x="257069" y="1399309"/>
            <a:ext cx="10839345" cy="4777653"/>
          </a:xfrm>
        </p:spPr>
        <p:txBody>
          <a:bodyPr lIns="0" tIns="0" rIns="0" bIns="0">
            <a:normAutofit/>
          </a:bodyPr>
          <a:lstStyle>
            <a:lvl1pPr>
              <a:defRPr sz="4000"/>
            </a:lvl1pPr>
            <a:lvl2pPr>
              <a:defRPr sz="3600"/>
            </a:lvl2pPr>
            <a:lvl3pPr>
              <a:defRPr sz="3200"/>
            </a:lvl3pPr>
            <a:lvl4pPr>
              <a:defRPr sz="2800"/>
            </a:lvl4pPr>
            <a:lvl5pPr>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1CA52F-C621-4736-8B7A-0C458D20620D}"/>
              </a:ext>
            </a:extLst>
          </p:cNvPr>
          <p:cNvSpPr>
            <a:spLocks noGrp="1"/>
          </p:cNvSpPr>
          <p:nvPr>
            <p:ph type="dt" sz="half" idx="10"/>
          </p:nvPr>
        </p:nvSpPr>
        <p:spPr>
          <a:xfrm>
            <a:off x="838200" y="6356350"/>
            <a:ext cx="2743200" cy="365125"/>
          </a:xfrm>
          <a:prstGeom prst="rect">
            <a:avLst/>
          </a:prstGeom>
        </p:spPr>
        <p:txBody>
          <a:bodyPr/>
          <a:lstStyle/>
          <a:p>
            <a:fld id="{50E75D5A-8F9A-44F0-90A3-0CE3AF0D76BD}" type="datetime1">
              <a:rPr lang="en-GB" smtClean="0"/>
              <a:t>18/09/2026</a:t>
            </a:fld>
            <a:endParaRPr lang="en-GB"/>
          </a:p>
        </p:txBody>
      </p:sp>
      <p:sp>
        <p:nvSpPr>
          <p:cNvPr id="6" name="Slide Number Placeholder 5">
            <a:extLst>
              <a:ext uri="{FF2B5EF4-FFF2-40B4-BE49-F238E27FC236}">
                <a16:creationId xmlns:a16="http://schemas.microsoft.com/office/drawing/2014/main" id="{A1923634-9EF8-440A-A504-E7CC87A5C27F}"/>
              </a:ext>
            </a:extLst>
          </p:cNvPr>
          <p:cNvSpPr>
            <a:spLocks noGrp="1"/>
          </p:cNvSpPr>
          <p:nvPr>
            <p:ph type="sldNum" sz="quarter" idx="12"/>
          </p:nvPr>
        </p:nvSpPr>
        <p:spPr>
          <a:xfrm>
            <a:off x="8610600" y="6356350"/>
            <a:ext cx="2168236" cy="365125"/>
          </a:xfrm>
        </p:spPr>
        <p:txBody>
          <a:bodyPr/>
          <a:lstStyle/>
          <a:p>
            <a:fld id="{993244A8-E44A-4D4E-8A74-F75882220CDA}" type="slidenum">
              <a:rPr lang="en-GB" smtClean="0"/>
              <a:t>‹#›</a:t>
            </a:fld>
            <a:endParaRPr lang="en-GB"/>
          </a:p>
        </p:txBody>
      </p:sp>
    </p:spTree>
    <p:extLst>
      <p:ext uri="{BB962C8B-B14F-4D97-AF65-F5344CB8AC3E}">
        <p14:creationId xmlns:p14="http://schemas.microsoft.com/office/powerpoint/2010/main" val="969329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0CC6BC-ACD1-46B1-A97B-164CBF7520A0}"/>
              </a:ext>
            </a:extLst>
          </p:cNvPr>
          <p:cNvSpPr/>
          <p:nvPr userDrawn="1"/>
        </p:nvSpPr>
        <p:spPr>
          <a:xfrm>
            <a:off x="11353484" y="0"/>
            <a:ext cx="83851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E87C579-4713-4703-9C92-0F7261E2863D}"/>
              </a:ext>
            </a:extLst>
          </p:cNvPr>
          <p:cNvSpPr>
            <a:spLocks noGrp="1"/>
          </p:cNvSpPr>
          <p:nvPr>
            <p:ph type="title"/>
          </p:nvPr>
        </p:nvSpPr>
        <p:spPr>
          <a:xfrm>
            <a:off x="2667000" y="268458"/>
            <a:ext cx="8429414" cy="914400"/>
          </a:xfrm>
        </p:spPr>
        <p:txBody>
          <a:bodyPr lIns="0" tIns="0" rIns="0" bIns="0"/>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528942-D5E2-4F8B-89AD-B073338D39A8}"/>
              </a:ext>
            </a:extLst>
          </p:cNvPr>
          <p:cNvSpPr>
            <a:spLocks noGrp="1"/>
          </p:cNvSpPr>
          <p:nvPr>
            <p:ph idx="1"/>
          </p:nvPr>
        </p:nvSpPr>
        <p:spPr>
          <a:xfrm>
            <a:off x="257069" y="1451317"/>
            <a:ext cx="10839345" cy="4725646"/>
          </a:xfrm>
        </p:spPr>
        <p:txBody>
          <a:bodyPr lIns="0" tIns="0" rIns="0" bIns="0">
            <a:normAutofit/>
          </a:bodyPr>
          <a:lstStyle>
            <a:lvl1pPr>
              <a:defRPr sz="4000"/>
            </a:lvl1pPr>
            <a:lvl2pPr>
              <a:defRPr sz="3600"/>
            </a:lvl2pPr>
            <a:lvl3pPr>
              <a:defRPr sz="3200"/>
            </a:lvl3pPr>
            <a:lvl4pPr>
              <a:defRPr sz="2800"/>
            </a:lvl4pPr>
            <a:lvl5pPr>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29538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15B483-7B3C-40F1-8E0F-7FC2338948EF}"/>
              </a:ext>
            </a:extLst>
          </p:cNvPr>
          <p:cNvSpPr>
            <a:spLocks noGrp="1"/>
          </p:cNvSpPr>
          <p:nvPr>
            <p:ph type="title"/>
          </p:nvPr>
        </p:nvSpPr>
        <p:spPr>
          <a:xfrm>
            <a:off x="2743201" y="149225"/>
            <a:ext cx="8610599" cy="877569"/>
          </a:xfrm>
          <a:prstGeom prst="rect">
            <a:avLst/>
          </a:prstGeom>
        </p:spPr>
        <p:txBody>
          <a:bodyPr vert="horz" lIns="0" tIns="0" rIns="0" bIns="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43177A-438D-412E-98B7-1F4C578462CE}"/>
              </a:ext>
            </a:extLst>
          </p:cNvPr>
          <p:cNvSpPr>
            <a:spLocks noGrp="1"/>
          </p:cNvSpPr>
          <p:nvPr>
            <p:ph type="body" idx="1"/>
          </p:nvPr>
        </p:nvSpPr>
        <p:spPr>
          <a:xfrm>
            <a:off x="628650" y="1323975"/>
            <a:ext cx="10725150" cy="4852988"/>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E4B53053-FAFB-4104-B034-630D3C4D9F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lumMod val="50000"/>
                  </a:schemeClr>
                </a:solidFill>
              </a:defRPr>
            </a:lvl1pPr>
          </a:lstStyle>
          <a:p>
            <a:fld id="{993244A8-E44A-4D4E-8A74-F75882220CDA}" type="slidenum">
              <a:rPr lang="en-GB" smtClean="0"/>
              <a:pPr/>
              <a:t>‹#›</a:t>
            </a:fld>
            <a:endParaRPr lang="en-GB"/>
          </a:p>
        </p:txBody>
      </p:sp>
      <p:pic>
        <p:nvPicPr>
          <p:cNvPr id="5" name="Picture 4">
            <a:extLst>
              <a:ext uri="{FF2B5EF4-FFF2-40B4-BE49-F238E27FC236}">
                <a16:creationId xmlns:a16="http://schemas.microsoft.com/office/drawing/2014/main" id="{F70F1303-D62E-CB6B-836B-893384963ABA}"/>
              </a:ext>
            </a:extLst>
          </p:cNvPr>
          <p:cNvPicPr/>
          <p:nvPr userDrawn="1"/>
        </p:nvPicPr>
        <p:blipFill>
          <a:blip r:embed="rId10" cstate="print">
            <a:extLst>
              <a:ext uri="{28A0092B-C50C-407E-A947-70E740481C1C}">
                <a14:useLocalDpi xmlns:a14="http://schemas.microsoft.com/office/drawing/2010/main" val="0"/>
              </a:ext>
            </a:extLst>
          </a:blip>
          <a:stretch>
            <a:fillRect/>
          </a:stretch>
        </p:blipFill>
        <p:spPr>
          <a:xfrm>
            <a:off x="286065" y="287045"/>
            <a:ext cx="2073279" cy="877569"/>
          </a:xfrm>
          <a:prstGeom prst="rect">
            <a:avLst/>
          </a:prstGeom>
        </p:spPr>
      </p:pic>
    </p:spTree>
    <p:extLst>
      <p:ext uri="{BB962C8B-B14F-4D97-AF65-F5344CB8AC3E}">
        <p14:creationId xmlns:p14="http://schemas.microsoft.com/office/powerpoint/2010/main" val="1031332359"/>
      </p:ext>
    </p:extLst>
  </p:cSld>
  <p:clrMap bg1="dk1" tx1="lt1" bg2="dk2" tx2="lt2" accent1="accent1" accent2="accent2" accent3="accent3" accent4="accent4" accent5="accent5" accent6="accent6" hlink="hlink" folHlink="folHlink"/>
  <p:sldLayoutIdLst>
    <p:sldLayoutId id="2147483673" r:id="rId1"/>
    <p:sldLayoutId id="2147483709" r:id="rId2"/>
    <p:sldLayoutId id="2147483684" r:id="rId3"/>
    <p:sldLayoutId id="2147483707" r:id="rId4"/>
    <p:sldLayoutId id="2147483708" r:id="rId5"/>
    <p:sldLayoutId id="2147483685" r:id="rId6"/>
    <p:sldLayoutId id="2147483686" r:id="rId7"/>
    <p:sldLayoutId id="2147483687" r:id="rId8"/>
  </p:sldLayoutIdLst>
  <p:hf sldNum="0" hdr="0" dt="0"/>
  <p:txStyles>
    <p:titleStyle>
      <a:lvl1pPr algn="l" defTabSz="914400" rtl="0" eaLnBrk="1" latinLnBrk="0" hangingPunct="1">
        <a:lnSpc>
          <a:spcPct val="90000"/>
        </a:lnSpc>
        <a:spcBef>
          <a:spcPct val="0"/>
        </a:spcBef>
        <a:buNone/>
        <a:defRPr sz="4400" kern="12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madameanglaise.wordpress.com/" TargetMode="External"/><Relationship Id="rId7" Type="http://schemas.openxmlformats.org/officeDocument/2006/relationships/image" Target="../media/image10.png"/><Relationship Id="rId2" Type="http://schemas.openxmlformats.org/officeDocument/2006/relationships/hyperlink" Target="https://www.youtube.com/channel/UC0jbf4wI1GPts6hpbKZ-7Bw"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www.physicsandmathstutor.com/english-revision/" TargetMode="External"/><Relationship Id="rId4" Type="http://schemas.openxmlformats.org/officeDocument/2006/relationships/hyperlink" Target="https://www.youtube.com/channel/UCM2vdqz-7e4HAuzhpFuRY8w" TargetMode="External"/><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1707852" y="2773477"/>
            <a:ext cx="7966954" cy="1015663"/>
          </a:xfrm>
          <a:prstGeom prst="rect">
            <a:avLst/>
          </a:prstGeom>
          <a:noFill/>
          <a:ln w="28575">
            <a:solidFill>
              <a:schemeClr val="accent2">
                <a:lumMod val="60000"/>
                <a:lumOff val="40000"/>
              </a:schemeClr>
            </a:solidFill>
          </a:ln>
        </p:spPr>
        <p:txBody>
          <a:bodyPr wrap="square" rtlCol="0">
            <a:spAutoFit/>
          </a:bodyPr>
          <a:lstStyle/>
          <a:p>
            <a:pPr algn="ctr"/>
            <a:r>
              <a:rPr lang="en-GB" sz="6000" b="1">
                <a:solidFill>
                  <a:schemeClr val="bg1"/>
                </a:solidFill>
                <a:latin typeface="Calibri" panose="020F0502020204030204" pitchFamily="34" charset="0"/>
                <a:ea typeface="Calibri" panose="020F0502020204030204" pitchFamily="34" charset="0"/>
                <a:cs typeface="Calibri" panose="020F0502020204030204" pitchFamily="34" charset="0"/>
              </a:rPr>
              <a:t>Y11 Welcome Evening</a:t>
            </a:r>
          </a:p>
        </p:txBody>
      </p:sp>
    </p:spTree>
    <p:extLst>
      <p:ext uri="{BB962C8B-B14F-4D97-AF65-F5344CB8AC3E}">
        <p14:creationId xmlns:p14="http://schemas.microsoft.com/office/powerpoint/2010/main" val="82294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16003-0273-2726-76B4-7FE8AC078030}"/>
              </a:ext>
            </a:extLst>
          </p:cNvPr>
          <p:cNvSpPr>
            <a:spLocks noGrp="1"/>
          </p:cNvSpPr>
          <p:nvPr>
            <p:ph type="title"/>
          </p:nvPr>
        </p:nvSpPr>
        <p:spPr/>
        <p:txBody>
          <a:bodyPr/>
          <a:lstStyle/>
          <a:p>
            <a:endParaRPr lang="en-US"/>
          </a:p>
        </p:txBody>
      </p:sp>
      <p:pic>
        <p:nvPicPr>
          <p:cNvPr id="4" name="Content Placeholder 3" descr="GCSE exam results mocked ' as 'laughable' after 'separate' and 'Chemistry'  are misspelt | Daily Mail Online">
            <a:extLst>
              <a:ext uri="{FF2B5EF4-FFF2-40B4-BE49-F238E27FC236}">
                <a16:creationId xmlns:a16="http://schemas.microsoft.com/office/drawing/2014/main" id="{9EF3B6EB-3875-EE98-7B48-4282D40C38F8}"/>
              </a:ext>
            </a:extLst>
          </p:cNvPr>
          <p:cNvPicPr>
            <a:picLocks noGrp="1" noChangeAspect="1"/>
          </p:cNvPicPr>
          <p:nvPr>
            <p:ph idx="1"/>
          </p:nvPr>
        </p:nvPicPr>
        <p:blipFill>
          <a:blip r:embed="rId2"/>
          <a:stretch>
            <a:fillRect/>
          </a:stretch>
        </p:blipFill>
        <p:spPr>
          <a:xfrm>
            <a:off x="3600996" y="265358"/>
            <a:ext cx="4698885" cy="6331681"/>
          </a:xfrm>
          <a:prstGeom prst="rect">
            <a:avLst/>
          </a:prstGeom>
        </p:spPr>
      </p:pic>
    </p:spTree>
    <p:extLst>
      <p:ext uri="{BB962C8B-B14F-4D97-AF65-F5344CB8AC3E}">
        <p14:creationId xmlns:p14="http://schemas.microsoft.com/office/powerpoint/2010/main" val="1768690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1750185" y="1207144"/>
            <a:ext cx="7966954" cy="1015663"/>
          </a:xfrm>
          <a:prstGeom prst="rect">
            <a:avLst/>
          </a:prstGeom>
          <a:noFill/>
          <a:ln w="28575">
            <a:solidFill>
              <a:schemeClr val="accent2">
                <a:lumMod val="60000"/>
                <a:lumOff val="40000"/>
              </a:schemeClr>
            </a:solidFill>
          </a:ln>
        </p:spPr>
        <p:txBody>
          <a:bodyPr wrap="square" lIns="91440" tIns="45720" rIns="91440" bIns="45720" rtlCol="0" anchor="t">
            <a:spAutoFit/>
          </a:bodyPr>
          <a:lstStyle/>
          <a:p>
            <a:pPr algn="ctr"/>
            <a:r>
              <a:rPr lang="en-GB" sz="6000" b="1">
                <a:solidFill>
                  <a:schemeClr val="bg1"/>
                </a:solidFill>
                <a:latin typeface="Calibri"/>
                <a:ea typeface="Calibri"/>
                <a:cs typeface="Calibri"/>
              </a:rPr>
              <a:t>Key Dates</a:t>
            </a:r>
            <a:endParaRPr lang="en-GB" sz="60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A5293F8F-00C4-19E7-7193-D8D0BA418062}"/>
              </a:ext>
            </a:extLst>
          </p:cNvPr>
          <p:cNvSpPr txBox="1"/>
          <p:nvPr/>
        </p:nvSpPr>
        <p:spPr>
          <a:xfrm>
            <a:off x="1128889" y="2582333"/>
            <a:ext cx="935566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bg1"/>
                </a:solidFill>
                <a:latin typeface="Calibri"/>
                <a:ea typeface="Calibri"/>
                <a:cs typeface="Calibri"/>
              </a:rPr>
              <a:t>Tuesday 15</a:t>
            </a:r>
            <a:r>
              <a:rPr lang="en-US" sz="2400" b="1" baseline="30000" dirty="0">
                <a:solidFill>
                  <a:schemeClr val="bg1"/>
                </a:solidFill>
                <a:latin typeface="Calibri"/>
                <a:ea typeface="Calibri"/>
                <a:cs typeface="Calibri"/>
              </a:rPr>
              <a:t>th</a:t>
            </a:r>
            <a:r>
              <a:rPr lang="en-US" sz="2400" b="1" dirty="0">
                <a:solidFill>
                  <a:schemeClr val="bg1"/>
                </a:solidFill>
                <a:latin typeface="Calibri"/>
                <a:ea typeface="Calibri"/>
                <a:cs typeface="Calibri"/>
              </a:rPr>
              <a:t> September</a:t>
            </a:r>
            <a:r>
              <a:rPr lang="en-US" sz="2400" dirty="0">
                <a:solidFill>
                  <a:schemeClr val="bg1"/>
                </a:solidFill>
                <a:latin typeface="Calibri"/>
                <a:ea typeface="Calibri"/>
                <a:cs typeface="Calibri"/>
              </a:rPr>
              <a:t> – Y11 Welcome Evening</a:t>
            </a:r>
          </a:p>
          <a:p>
            <a:r>
              <a:rPr lang="en-US" sz="2400" b="1" dirty="0">
                <a:solidFill>
                  <a:schemeClr val="bg1"/>
                </a:solidFill>
                <a:latin typeface="Calibri"/>
                <a:ea typeface="Calibri"/>
                <a:cs typeface="Calibri"/>
              </a:rPr>
              <a:t>Monday </a:t>
            </a:r>
            <a:r>
              <a:rPr lang="en-US" sz="2400" dirty="0">
                <a:solidFill>
                  <a:schemeClr val="bg1"/>
                </a:solidFill>
                <a:latin typeface="Calibri"/>
                <a:ea typeface="Calibri"/>
                <a:cs typeface="Calibri"/>
              </a:rPr>
              <a:t> </a:t>
            </a:r>
            <a:r>
              <a:rPr lang="en-US" sz="2400" b="1" dirty="0">
                <a:solidFill>
                  <a:schemeClr val="bg1"/>
                </a:solidFill>
                <a:latin typeface="Calibri"/>
                <a:ea typeface="Calibri"/>
                <a:cs typeface="Calibri"/>
              </a:rPr>
              <a:t>2</a:t>
            </a:r>
            <a:r>
              <a:rPr lang="en-US" sz="2400" b="1" baseline="30000" dirty="0">
                <a:solidFill>
                  <a:schemeClr val="bg1"/>
                </a:solidFill>
                <a:latin typeface="Calibri"/>
                <a:ea typeface="Calibri"/>
                <a:cs typeface="Calibri"/>
              </a:rPr>
              <a:t>nd</a:t>
            </a:r>
            <a:r>
              <a:rPr lang="en-US" sz="2400" b="1" dirty="0">
                <a:solidFill>
                  <a:schemeClr val="bg1"/>
                </a:solidFill>
                <a:latin typeface="Calibri"/>
                <a:ea typeface="Calibri"/>
                <a:cs typeface="Calibri"/>
              </a:rPr>
              <a:t>  November</a:t>
            </a:r>
            <a:r>
              <a:rPr lang="en-US" sz="2400" dirty="0">
                <a:solidFill>
                  <a:schemeClr val="bg1"/>
                </a:solidFill>
                <a:latin typeface="Calibri"/>
                <a:ea typeface="Calibri"/>
                <a:cs typeface="Calibri"/>
              </a:rPr>
              <a:t>– Mocks 1 begin</a:t>
            </a:r>
          </a:p>
          <a:p>
            <a:r>
              <a:rPr lang="en-US" sz="2400" b="1" dirty="0">
                <a:solidFill>
                  <a:schemeClr val="bg1"/>
                </a:solidFill>
                <a:latin typeface="Calibri"/>
                <a:ea typeface="Calibri"/>
                <a:cs typeface="Calibri"/>
              </a:rPr>
              <a:t>Tuesday 7</a:t>
            </a:r>
            <a:r>
              <a:rPr lang="en-US" sz="2400" b="1" baseline="30000" dirty="0">
                <a:solidFill>
                  <a:schemeClr val="bg1"/>
                </a:solidFill>
                <a:latin typeface="Calibri"/>
                <a:ea typeface="Calibri"/>
                <a:cs typeface="Calibri"/>
              </a:rPr>
              <a:t>th</a:t>
            </a:r>
            <a:r>
              <a:rPr lang="en-US" sz="2400" b="1" dirty="0">
                <a:solidFill>
                  <a:schemeClr val="bg1"/>
                </a:solidFill>
                <a:latin typeface="Calibri"/>
                <a:ea typeface="Calibri"/>
                <a:cs typeface="Calibri"/>
              </a:rPr>
              <a:t> January</a:t>
            </a:r>
            <a:r>
              <a:rPr lang="en-US" sz="2400" dirty="0">
                <a:solidFill>
                  <a:schemeClr val="bg1"/>
                </a:solidFill>
                <a:latin typeface="Calibri"/>
                <a:ea typeface="Calibri"/>
                <a:cs typeface="Calibri"/>
              </a:rPr>
              <a:t> – Y11 Revision Support Evening</a:t>
            </a:r>
          </a:p>
          <a:p>
            <a:r>
              <a:rPr lang="en-US" sz="2400" b="1" dirty="0">
                <a:solidFill>
                  <a:schemeClr val="bg1"/>
                </a:solidFill>
                <a:latin typeface="Calibri"/>
                <a:ea typeface="Calibri"/>
                <a:cs typeface="Calibri"/>
              </a:rPr>
              <a:t>Thursday</a:t>
            </a:r>
            <a:r>
              <a:rPr lang="en-US" sz="2400" dirty="0">
                <a:solidFill>
                  <a:schemeClr val="bg1"/>
                </a:solidFill>
                <a:latin typeface="Calibri"/>
                <a:ea typeface="Calibri"/>
                <a:cs typeface="Calibri"/>
              </a:rPr>
              <a:t>  </a:t>
            </a:r>
            <a:r>
              <a:rPr lang="en-US" sz="2400" b="1" dirty="0">
                <a:solidFill>
                  <a:schemeClr val="bg1"/>
                </a:solidFill>
                <a:latin typeface="Calibri"/>
                <a:ea typeface="Calibri"/>
                <a:cs typeface="Calibri"/>
              </a:rPr>
              <a:t>14</a:t>
            </a:r>
            <a:r>
              <a:rPr lang="en-US" sz="1600" b="1" baseline="30000" dirty="0">
                <a:solidFill>
                  <a:schemeClr val="bg1"/>
                </a:solidFill>
                <a:latin typeface="Calibri"/>
                <a:ea typeface="Calibri"/>
                <a:cs typeface="Calibri"/>
              </a:rPr>
              <a:t>th</a:t>
            </a:r>
            <a:r>
              <a:rPr lang="en-US" sz="2400" b="1" dirty="0">
                <a:solidFill>
                  <a:schemeClr val="bg1"/>
                </a:solidFill>
                <a:latin typeface="Calibri"/>
                <a:ea typeface="Calibri"/>
                <a:cs typeface="Calibri"/>
              </a:rPr>
              <a:t> January</a:t>
            </a:r>
            <a:r>
              <a:rPr lang="en-US" sz="2400" dirty="0">
                <a:solidFill>
                  <a:schemeClr val="bg1"/>
                </a:solidFill>
                <a:latin typeface="Calibri"/>
                <a:ea typeface="Calibri"/>
                <a:cs typeface="Calibri"/>
              </a:rPr>
              <a:t>– Y11 Parents Evening</a:t>
            </a:r>
          </a:p>
          <a:p>
            <a:r>
              <a:rPr lang="en-US" sz="2400" b="1" dirty="0">
                <a:solidFill>
                  <a:schemeClr val="bg1"/>
                </a:solidFill>
                <a:latin typeface="Calibri"/>
                <a:ea typeface="Calibri"/>
                <a:cs typeface="Calibri"/>
              </a:rPr>
              <a:t>Friday 29</a:t>
            </a:r>
            <a:r>
              <a:rPr lang="en-US" sz="2400" b="1" baseline="30000" dirty="0">
                <a:solidFill>
                  <a:schemeClr val="bg1"/>
                </a:solidFill>
                <a:latin typeface="Calibri"/>
                <a:ea typeface="Calibri"/>
                <a:cs typeface="Calibri"/>
              </a:rPr>
              <a:t>nd</a:t>
            </a:r>
            <a:r>
              <a:rPr lang="en-US" sz="2400" b="1" dirty="0">
                <a:solidFill>
                  <a:schemeClr val="bg1"/>
                </a:solidFill>
                <a:latin typeface="Calibri"/>
                <a:ea typeface="Calibri"/>
                <a:cs typeface="Calibri"/>
              </a:rPr>
              <a:t> January</a:t>
            </a:r>
            <a:r>
              <a:rPr lang="en-US" sz="2400" dirty="0">
                <a:solidFill>
                  <a:schemeClr val="bg1"/>
                </a:solidFill>
                <a:latin typeface="Calibri"/>
                <a:ea typeface="Calibri"/>
                <a:cs typeface="Calibri"/>
              </a:rPr>
              <a:t>  - Mocks 2 begin</a:t>
            </a:r>
          </a:p>
          <a:p>
            <a:r>
              <a:rPr lang="en-US" sz="2400" b="1" dirty="0">
                <a:solidFill>
                  <a:schemeClr val="bg1"/>
                </a:solidFill>
                <a:latin typeface="Calibri"/>
                <a:ea typeface="Calibri"/>
                <a:cs typeface="Calibri"/>
              </a:rPr>
              <a:t>Monday 15</a:t>
            </a:r>
            <a:r>
              <a:rPr lang="en-US" sz="2400" b="1" baseline="30000" dirty="0">
                <a:solidFill>
                  <a:schemeClr val="bg1"/>
                </a:solidFill>
                <a:latin typeface="Calibri"/>
                <a:ea typeface="Calibri"/>
                <a:cs typeface="Calibri"/>
              </a:rPr>
              <a:t>th</a:t>
            </a:r>
            <a:r>
              <a:rPr lang="en-US" sz="2400" b="1" dirty="0">
                <a:solidFill>
                  <a:schemeClr val="bg1"/>
                </a:solidFill>
                <a:latin typeface="Calibri"/>
                <a:ea typeface="Calibri"/>
                <a:cs typeface="Calibri"/>
              </a:rPr>
              <a:t> March </a:t>
            </a:r>
            <a:r>
              <a:rPr lang="en-US" sz="2400" dirty="0">
                <a:solidFill>
                  <a:schemeClr val="bg1"/>
                </a:solidFill>
                <a:latin typeface="Calibri"/>
                <a:ea typeface="Calibri"/>
                <a:cs typeface="Calibri"/>
              </a:rPr>
              <a:t>– Targeted parents evening</a:t>
            </a:r>
            <a:endParaRPr lang="en-US" sz="2400">
              <a:solidFill>
                <a:schemeClr val="bg1"/>
              </a:solidFill>
              <a:latin typeface="Calibri" panose="020F0502020204030204" pitchFamily="34" charset="0"/>
              <a:ea typeface="Calibri"/>
              <a:cs typeface="Calibri" panose="020F0502020204030204" pitchFamily="34" charset="0"/>
            </a:endParaRPr>
          </a:p>
          <a:p>
            <a:r>
              <a:rPr lang="en-US" sz="2400" b="1" dirty="0">
                <a:solidFill>
                  <a:schemeClr val="bg1"/>
                </a:solidFill>
                <a:latin typeface="Calibri"/>
                <a:ea typeface="Calibri"/>
                <a:cs typeface="Calibri"/>
              </a:rPr>
              <a:t>Thursday 10</a:t>
            </a:r>
            <a:r>
              <a:rPr lang="en-US" sz="2400" b="1" baseline="30000" dirty="0">
                <a:solidFill>
                  <a:schemeClr val="bg1"/>
                </a:solidFill>
                <a:latin typeface="Calibri"/>
                <a:ea typeface="Calibri"/>
                <a:cs typeface="Calibri"/>
              </a:rPr>
              <a:t>th</a:t>
            </a:r>
            <a:r>
              <a:rPr lang="en-US" sz="2400" b="1" dirty="0">
                <a:solidFill>
                  <a:schemeClr val="bg1"/>
                </a:solidFill>
                <a:latin typeface="Calibri"/>
                <a:ea typeface="Calibri"/>
                <a:cs typeface="Calibri"/>
              </a:rPr>
              <a:t> May  </a:t>
            </a:r>
            <a:r>
              <a:rPr lang="en-US" sz="2400" dirty="0">
                <a:solidFill>
                  <a:schemeClr val="bg1"/>
                </a:solidFill>
                <a:latin typeface="Calibri"/>
                <a:ea typeface="Calibri"/>
                <a:cs typeface="Calibri"/>
              </a:rPr>
              <a:t>- Summer '25 Exam Series begins</a:t>
            </a:r>
            <a:endParaRPr lang="en-US" sz="2400">
              <a:solidFill>
                <a:schemeClr val="bg1"/>
              </a:solidFill>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1067120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90AF-15C9-D2B6-F496-4E1DEFA0CF31}"/>
              </a:ext>
            </a:extLst>
          </p:cNvPr>
          <p:cNvSpPr>
            <a:spLocks noGrp="1"/>
          </p:cNvSpPr>
          <p:nvPr>
            <p:ph type="title"/>
          </p:nvPr>
        </p:nvSpPr>
        <p:spPr/>
        <p:txBody>
          <a:bodyPr/>
          <a:lstStyle/>
          <a:p>
            <a:endParaRPr lang="en-GB"/>
          </a:p>
        </p:txBody>
      </p:sp>
      <p:pic>
        <p:nvPicPr>
          <p:cNvPr id="6" name="Content Placeholder 5">
            <a:extLst>
              <a:ext uri="{FF2B5EF4-FFF2-40B4-BE49-F238E27FC236}">
                <a16:creationId xmlns:a16="http://schemas.microsoft.com/office/drawing/2014/main" id="{22133EA1-4E76-E732-67D1-1DBDBB884376}"/>
              </a:ext>
            </a:extLst>
          </p:cNvPr>
          <p:cNvPicPr>
            <a:picLocks noGrp="1" noChangeAspect="1"/>
          </p:cNvPicPr>
          <p:nvPr>
            <p:ph idx="1"/>
          </p:nvPr>
        </p:nvPicPr>
        <p:blipFill>
          <a:blip r:embed="rId2"/>
          <a:stretch>
            <a:fillRect/>
          </a:stretch>
        </p:blipFill>
        <p:spPr>
          <a:xfrm>
            <a:off x="-4200" y="2309"/>
            <a:ext cx="12192266" cy="6848729"/>
          </a:xfrm>
          <a:prstGeom prst="rect">
            <a:avLst/>
          </a:prstGeom>
        </p:spPr>
      </p:pic>
    </p:spTree>
    <p:extLst>
      <p:ext uri="{BB962C8B-B14F-4D97-AF65-F5344CB8AC3E}">
        <p14:creationId xmlns:p14="http://schemas.microsoft.com/office/powerpoint/2010/main" val="840164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365760" y="2118157"/>
            <a:ext cx="10607040" cy="2215991"/>
          </a:xfrm>
          <a:prstGeom prst="rect">
            <a:avLst/>
          </a:prstGeom>
          <a:noFill/>
          <a:ln w="28575">
            <a:solidFill>
              <a:schemeClr val="accent2">
                <a:lumMod val="60000"/>
                <a:lumOff val="40000"/>
              </a:schemeClr>
            </a:solidFill>
          </a:ln>
        </p:spPr>
        <p:txBody>
          <a:bodyPr wrap="square" rtlCol="0">
            <a:spAutoFit/>
          </a:bodyPr>
          <a:lstStyle/>
          <a:p>
            <a:pPr algn="ctr"/>
            <a:r>
              <a:rPr lang="en-GB" sz="13800" b="1">
                <a:solidFill>
                  <a:schemeClr val="bg1"/>
                </a:solidFill>
                <a:latin typeface="Calibri" panose="020F0502020204030204" pitchFamily="34" charset="0"/>
                <a:ea typeface="Calibri" panose="020F0502020204030204" pitchFamily="34" charset="0"/>
                <a:cs typeface="Calibri" panose="020F0502020204030204" pitchFamily="34" charset="0"/>
              </a:rPr>
              <a:t>Intervention</a:t>
            </a:r>
          </a:p>
        </p:txBody>
      </p:sp>
    </p:spTree>
    <p:extLst>
      <p:ext uri="{BB962C8B-B14F-4D97-AF65-F5344CB8AC3E}">
        <p14:creationId xmlns:p14="http://schemas.microsoft.com/office/powerpoint/2010/main" val="2980708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2607012" y="255067"/>
            <a:ext cx="7966954" cy="707886"/>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Intervention</a:t>
            </a:r>
          </a:p>
        </p:txBody>
      </p:sp>
      <p:sp>
        <p:nvSpPr>
          <p:cNvPr id="3" name="Content Placeholder 2"/>
          <p:cNvSpPr>
            <a:spLocks noGrp="1"/>
          </p:cNvSpPr>
          <p:nvPr>
            <p:ph idx="1"/>
          </p:nvPr>
        </p:nvSpPr>
        <p:spPr/>
        <p:txBody>
          <a:bodyPr/>
          <a:lstStyle/>
          <a:p>
            <a:r>
              <a:rPr lang="en-GB"/>
              <a:t>What is it?</a:t>
            </a:r>
          </a:p>
          <a:p>
            <a:endParaRPr lang="en-GB"/>
          </a:p>
          <a:p>
            <a:r>
              <a:rPr lang="en-GB"/>
              <a:t>When is it?</a:t>
            </a:r>
          </a:p>
          <a:p>
            <a:endParaRPr lang="en-GB"/>
          </a:p>
          <a:p>
            <a:r>
              <a:rPr lang="en-GB"/>
              <a:t>Is it useful?</a:t>
            </a:r>
          </a:p>
          <a:p>
            <a:endParaRPr lang="en-GB"/>
          </a:p>
          <a:p>
            <a:endParaRPr lang="en-GB"/>
          </a:p>
          <a:p>
            <a:endParaRPr lang="en-GB"/>
          </a:p>
          <a:p>
            <a:endParaRPr lang="en-GB"/>
          </a:p>
          <a:p>
            <a:pPr marL="177800" indent="0">
              <a:buNone/>
            </a:pPr>
            <a:endParaRPr lang="en-GB"/>
          </a:p>
        </p:txBody>
      </p:sp>
    </p:spTree>
    <p:extLst>
      <p:ext uri="{BB962C8B-B14F-4D97-AF65-F5344CB8AC3E}">
        <p14:creationId xmlns:p14="http://schemas.microsoft.com/office/powerpoint/2010/main" val="145870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A9AFFD-288C-E93B-A946-3C58F2CE3640}"/>
              </a:ext>
            </a:extLst>
          </p:cNvPr>
          <p:cNvSpPr txBox="1">
            <a:spLocks noChangeAspect="1"/>
          </p:cNvSpPr>
          <p:nvPr/>
        </p:nvSpPr>
        <p:spPr>
          <a:xfrm>
            <a:off x="2521287" y="297929"/>
            <a:ext cx="7966954" cy="707886"/>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Period 6 Intervention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28951901"/>
              </p:ext>
            </p:extLst>
          </p:nvPr>
        </p:nvGraphicFramePr>
        <p:xfrm>
          <a:off x="257175" y="2605219"/>
          <a:ext cx="10839452" cy="1193800"/>
        </p:xfrm>
        <a:graphic>
          <a:graphicData uri="http://schemas.openxmlformats.org/drawingml/2006/table">
            <a:tbl>
              <a:tblPr firstRow="1" bandRow="1">
                <a:tableStyleId>{5C22544A-7EE6-4342-B048-85BDC9FD1C3A}</a:tableStyleId>
              </a:tblPr>
              <a:tblGrid>
                <a:gridCol w="2709863">
                  <a:extLst>
                    <a:ext uri="{9D8B030D-6E8A-4147-A177-3AD203B41FA5}">
                      <a16:colId xmlns:a16="http://schemas.microsoft.com/office/drawing/2014/main" val="951345256"/>
                    </a:ext>
                  </a:extLst>
                </a:gridCol>
                <a:gridCol w="2709863">
                  <a:extLst>
                    <a:ext uri="{9D8B030D-6E8A-4147-A177-3AD203B41FA5}">
                      <a16:colId xmlns:a16="http://schemas.microsoft.com/office/drawing/2014/main" val="243421089"/>
                    </a:ext>
                  </a:extLst>
                </a:gridCol>
                <a:gridCol w="2709863">
                  <a:extLst>
                    <a:ext uri="{9D8B030D-6E8A-4147-A177-3AD203B41FA5}">
                      <a16:colId xmlns:a16="http://schemas.microsoft.com/office/drawing/2014/main" val="3746833507"/>
                    </a:ext>
                  </a:extLst>
                </a:gridCol>
                <a:gridCol w="2709863">
                  <a:extLst>
                    <a:ext uri="{9D8B030D-6E8A-4147-A177-3AD203B41FA5}">
                      <a16:colId xmlns:a16="http://schemas.microsoft.com/office/drawing/2014/main" val="3355450674"/>
                    </a:ext>
                  </a:extLst>
                </a:gridCol>
              </a:tblGrid>
              <a:tr h="370840">
                <a:tc>
                  <a:txBody>
                    <a:bodyPr/>
                    <a:lstStyle/>
                    <a:p>
                      <a:pPr algn="ctr"/>
                      <a:r>
                        <a:rPr lang="en-GB"/>
                        <a:t>Tuesday </a:t>
                      </a:r>
                    </a:p>
                  </a:txBody>
                  <a:tcPr/>
                </a:tc>
                <a:tc>
                  <a:txBody>
                    <a:bodyPr/>
                    <a:lstStyle/>
                    <a:p>
                      <a:pPr algn="ctr"/>
                      <a:r>
                        <a:rPr lang="en-GB"/>
                        <a:t>Wednesday</a:t>
                      </a:r>
                    </a:p>
                  </a:txBody>
                  <a:tcPr/>
                </a:tc>
                <a:tc>
                  <a:txBody>
                    <a:bodyPr/>
                    <a:lstStyle/>
                    <a:p>
                      <a:pPr algn="ctr"/>
                      <a:r>
                        <a:rPr lang="en-GB"/>
                        <a:t>Thursday</a:t>
                      </a:r>
                    </a:p>
                  </a:txBody>
                  <a:tcPr/>
                </a:tc>
                <a:tc>
                  <a:txBody>
                    <a:bodyPr/>
                    <a:lstStyle/>
                    <a:p>
                      <a:pPr algn="ctr"/>
                      <a:r>
                        <a:rPr lang="en-GB"/>
                        <a:t>Friday</a:t>
                      </a:r>
                    </a:p>
                  </a:txBody>
                  <a:tcPr/>
                </a:tc>
                <a:extLst>
                  <a:ext uri="{0D108BD9-81ED-4DB2-BD59-A6C34878D82A}">
                    <a16:rowId xmlns:a16="http://schemas.microsoft.com/office/drawing/2014/main" val="4192783706"/>
                  </a:ext>
                </a:extLst>
              </a:tr>
              <a:tr h="370840">
                <a:tc>
                  <a:txBody>
                    <a:bodyPr/>
                    <a:lstStyle/>
                    <a:p>
                      <a:pPr algn="ctr"/>
                      <a:r>
                        <a:rPr lang="en-GB" sz="2400"/>
                        <a:t>Geography</a:t>
                      </a:r>
                    </a:p>
                    <a:p>
                      <a:pPr lvl="0" algn="ctr">
                        <a:buNone/>
                      </a:pPr>
                      <a:r>
                        <a:rPr lang="en-GB" sz="2400"/>
                        <a:t>History</a:t>
                      </a:r>
                    </a:p>
                  </a:txBody>
                  <a:tcPr/>
                </a:tc>
                <a:tc>
                  <a:txBody>
                    <a:bodyPr/>
                    <a:lstStyle/>
                    <a:p>
                      <a:pPr algn="ctr"/>
                      <a:r>
                        <a:rPr lang="en-GB" sz="2400"/>
                        <a:t>Science</a:t>
                      </a:r>
                    </a:p>
                  </a:txBody>
                  <a:tcPr/>
                </a:tc>
                <a:tc>
                  <a:txBody>
                    <a:bodyPr/>
                    <a:lstStyle/>
                    <a:p>
                      <a:pPr algn="ctr"/>
                      <a:r>
                        <a:rPr lang="en-GB" sz="2400"/>
                        <a:t>Maths</a:t>
                      </a:r>
                    </a:p>
                  </a:txBody>
                  <a:tcPr/>
                </a:tc>
                <a:tc>
                  <a:txBody>
                    <a:bodyPr/>
                    <a:lstStyle/>
                    <a:p>
                      <a:pPr lvl="0" algn="ctr">
                        <a:buNone/>
                      </a:pPr>
                      <a:r>
                        <a:rPr lang="en-GB" sz="2400"/>
                        <a:t>English</a:t>
                      </a:r>
                    </a:p>
                    <a:p>
                      <a:pPr algn="ctr"/>
                      <a:endParaRPr lang="en-GB"/>
                    </a:p>
                  </a:txBody>
                  <a:tcPr/>
                </a:tc>
                <a:extLst>
                  <a:ext uri="{0D108BD9-81ED-4DB2-BD59-A6C34878D82A}">
                    <a16:rowId xmlns:a16="http://schemas.microsoft.com/office/drawing/2014/main" val="4131217342"/>
                  </a:ext>
                </a:extLst>
              </a:tr>
            </a:tbl>
          </a:graphicData>
        </a:graphic>
      </p:graphicFrame>
      <p:graphicFrame>
        <p:nvGraphicFramePr>
          <p:cNvPr id="6" name="Content Placeholder 4"/>
          <p:cNvGraphicFramePr>
            <a:graphicFrameLocks/>
          </p:cNvGraphicFramePr>
          <p:nvPr>
            <p:extLst>
              <p:ext uri="{D42A27DB-BD31-4B8C-83A1-F6EECF244321}">
                <p14:modId xmlns:p14="http://schemas.microsoft.com/office/powerpoint/2010/main" val="1064288529"/>
              </p:ext>
            </p:extLst>
          </p:nvPr>
        </p:nvGraphicFramePr>
        <p:xfrm>
          <a:off x="257175" y="4541046"/>
          <a:ext cx="10839452" cy="1102360"/>
        </p:xfrm>
        <a:graphic>
          <a:graphicData uri="http://schemas.openxmlformats.org/drawingml/2006/table">
            <a:tbl>
              <a:tblPr firstRow="1" bandRow="1">
                <a:tableStyleId>{5C22544A-7EE6-4342-B048-85BDC9FD1C3A}</a:tableStyleId>
              </a:tblPr>
              <a:tblGrid>
                <a:gridCol w="2709863">
                  <a:extLst>
                    <a:ext uri="{9D8B030D-6E8A-4147-A177-3AD203B41FA5}">
                      <a16:colId xmlns:a16="http://schemas.microsoft.com/office/drawing/2014/main" val="951345256"/>
                    </a:ext>
                  </a:extLst>
                </a:gridCol>
                <a:gridCol w="2709863">
                  <a:extLst>
                    <a:ext uri="{9D8B030D-6E8A-4147-A177-3AD203B41FA5}">
                      <a16:colId xmlns:a16="http://schemas.microsoft.com/office/drawing/2014/main" val="243421089"/>
                    </a:ext>
                  </a:extLst>
                </a:gridCol>
                <a:gridCol w="2709863">
                  <a:extLst>
                    <a:ext uri="{9D8B030D-6E8A-4147-A177-3AD203B41FA5}">
                      <a16:colId xmlns:a16="http://schemas.microsoft.com/office/drawing/2014/main" val="3746833507"/>
                    </a:ext>
                  </a:extLst>
                </a:gridCol>
                <a:gridCol w="2709863">
                  <a:extLst>
                    <a:ext uri="{9D8B030D-6E8A-4147-A177-3AD203B41FA5}">
                      <a16:colId xmlns:a16="http://schemas.microsoft.com/office/drawing/2014/main" val="3355450674"/>
                    </a:ext>
                  </a:extLst>
                </a:gridCol>
              </a:tblGrid>
              <a:tr h="370840">
                <a:tc>
                  <a:txBody>
                    <a:bodyPr/>
                    <a:lstStyle/>
                    <a:p>
                      <a:pPr algn="ctr"/>
                      <a:r>
                        <a:rPr lang="en-GB"/>
                        <a:t>Tuesday </a:t>
                      </a:r>
                    </a:p>
                  </a:txBody>
                  <a:tcPr/>
                </a:tc>
                <a:tc>
                  <a:txBody>
                    <a:bodyPr/>
                    <a:lstStyle/>
                    <a:p>
                      <a:pPr algn="ctr"/>
                      <a:r>
                        <a:rPr lang="en-GB"/>
                        <a:t>Wednesday</a:t>
                      </a:r>
                    </a:p>
                  </a:txBody>
                  <a:tcPr/>
                </a:tc>
                <a:tc>
                  <a:txBody>
                    <a:bodyPr/>
                    <a:lstStyle/>
                    <a:p>
                      <a:pPr algn="ctr"/>
                      <a:r>
                        <a:rPr lang="en-GB"/>
                        <a:t>Thursday</a:t>
                      </a:r>
                    </a:p>
                  </a:txBody>
                  <a:tcPr/>
                </a:tc>
                <a:tc>
                  <a:txBody>
                    <a:bodyPr/>
                    <a:lstStyle/>
                    <a:p>
                      <a:pPr algn="ctr"/>
                      <a:r>
                        <a:rPr lang="en-GB"/>
                        <a:t>Friday</a:t>
                      </a:r>
                    </a:p>
                  </a:txBody>
                  <a:tcPr/>
                </a:tc>
                <a:extLst>
                  <a:ext uri="{0D108BD9-81ED-4DB2-BD59-A6C34878D82A}">
                    <a16:rowId xmlns:a16="http://schemas.microsoft.com/office/drawing/2014/main" val="4192783706"/>
                  </a:ext>
                </a:extLst>
              </a:tr>
              <a:tr h="370840">
                <a:tc>
                  <a:txBody>
                    <a:bodyPr/>
                    <a:lstStyle/>
                    <a:p>
                      <a:pPr algn="ctr"/>
                      <a:r>
                        <a:rPr lang="en-GB" sz="2400"/>
                        <a:t>Languages</a:t>
                      </a:r>
                      <a:endParaRPr lang="en-US"/>
                    </a:p>
                  </a:txBody>
                  <a:tcPr/>
                </a:tc>
                <a:tc>
                  <a:txBody>
                    <a:bodyPr/>
                    <a:lstStyle/>
                    <a:p>
                      <a:pPr algn="ctr"/>
                      <a:r>
                        <a:rPr lang="en-GB" sz="2400"/>
                        <a:t>Science</a:t>
                      </a:r>
                    </a:p>
                  </a:txBody>
                  <a:tcPr/>
                </a:tc>
                <a:tc>
                  <a:txBody>
                    <a:bodyPr/>
                    <a:lstStyle/>
                    <a:p>
                      <a:pPr algn="ctr"/>
                      <a:r>
                        <a:rPr lang="en-GB" sz="2400"/>
                        <a:t>Maths</a:t>
                      </a:r>
                    </a:p>
                  </a:txBody>
                  <a:tcPr/>
                </a:tc>
                <a:tc>
                  <a:txBody>
                    <a:bodyPr/>
                    <a:lstStyle/>
                    <a:p>
                      <a:pPr lvl="0" algn="ctr">
                        <a:buNone/>
                      </a:pPr>
                      <a:r>
                        <a:rPr lang="en-GB" sz="2400" b="0" i="0" u="none" strike="noStrike" noProof="0">
                          <a:solidFill>
                            <a:srgbClr val="10181F"/>
                          </a:solidFill>
                          <a:latin typeface="Cambria"/>
                        </a:rPr>
                        <a:t>English</a:t>
                      </a:r>
                    </a:p>
                    <a:p>
                      <a:pPr lvl="0" algn="ctr">
                        <a:buNone/>
                      </a:pPr>
                      <a:endParaRPr lang="en-GB"/>
                    </a:p>
                  </a:txBody>
                  <a:tcPr/>
                </a:tc>
                <a:extLst>
                  <a:ext uri="{0D108BD9-81ED-4DB2-BD59-A6C34878D82A}">
                    <a16:rowId xmlns:a16="http://schemas.microsoft.com/office/drawing/2014/main" val="4131217342"/>
                  </a:ext>
                </a:extLst>
              </a:tr>
            </a:tbl>
          </a:graphicData>
        </a:graphic>
      </p:graphicFrame>
      <p:sp>
        <p:nvSpPr>
          <p:cNvPr id="8" name="TextBox 7"/>
          <p:cNvSpPr txBox="1"/>
          <p:nvPr/>
        </p:nvSpPr>
        <p:spPr>
          <a:xfrm>
            <a:off x="2966695" y="1841538"/>
            <a:ext cx="5420412" cy="523220"/>
          </a:xfrm>
          <a:prstGeom prst="rect">
            <a:avLst/>
          </a:prstGeom>
          <a:noFill/>
        </p:spPr>
        <p:txBody>
          <a:bodyPr wrap="square" rtlCol="0">
            <a:spAutoFit/>
          </a:bodyPr>
          <a:lstStyle/>
          <a:p>
            <a:pPr algn="ctr"/>
            <a:r>
              <a:rPr lang="en-GB" sz="2800">
                <a:solidFill>
                  <a:schemeClr val="bg1"/>
                </a:solidFill>
                <a:latin typeface="Calibri" panose="020F0502020204030204" pitchFamily="34" charset="0"/>
                <a:cs typeface="Calibri" panose="020F0502020204030204" pitchFamily="34" charset="0"/>
              </a:rPr>
              <a:t>Week 1</a:t>
            </a:r>
          </a:p>
        </p:txBody>
      </p:sp>
      <p:sp>
        <p:nvSpPr>
          <p:cNvPr id="9" name="TextBox 8"/>
          <p:cNvSpPr txBox="1"/>
          <p:nvPr/>
        </p:nvSpPr>
        <p:spPr>
          <a:xfrm>
            <a:off x="2966695" y="3860362"/>
            <a:ext cx="5420412" cy="523220"/>
          </a:xfrm>
          <a:prstGeom prst="rect">
            <a:avLst/>
          </a:prstGeom>
          <a:noFill/>
        </p:spPr>
        <p:txBody>
          <a:bodyPr wrap="square" rtlCol="0">
            <a:spAutoFit/>
          </a:bodyPr>
          <a:lstStyle/>
          <a:p>
            <a:pPr algn="ctr"/>
            <a:r>
              <a:rPr lang="en-GB" sz="2800">
                <a:solidFill>
                  <a:schemeClr val="bg1"/>
                </a:solidFill>
                <a:latin typeface="Calibri" panose="020F0502020204030204" pitchFamily="34" charset="0"/>
                <a:cs typeface="Calibri" panose="020F0502020204030204" pitchFamily="34" charset="0"/>
              </a:rPr>
              <a:t>Week 2</a:t>
            </a:r>
          </a:p>
        </p:txBody>
      </p:sp>
    </p:spTree>
    <p:extLst>
      <p:ext uri="{BB962C8B-B14F-4D97-AF65-F5344CB8AC3E}">
        <p14:creationId xmlns:p14="http://schemas.microsoft.com/office/powerpoint/2010/main" val="2324949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563880" y="2057197"/>
            <a:ext cx="10424160" cy="2646878"/>
          </a:xfrm>
          <a:prstGeom prst="rect">
            <a:avLst/>
          </a:prstGeom>
          <a:noFill/>
          <a:ln w="28575">
            <a:solidFill>
              <a:schemeClr val="accent2">
                <a:lumMod val="60000"/>
                <a:lumOff val="40000"/>
              </a:schemeClr>
            </a:solidFill>
          </a:ln>
        </p:spPr>
        <p:txBody>
          <a:bodyPr wrap="square" rtlCol="0">
            <a:spAutoFit/>
          </a:bodyPr>
          <a:lstStyle/>
          <a:p>
            <a:pPr algn="ctr"/>
            <a:r>
              <a:rPr lang="en-GB" sz="16600" b="1">
                <a:solidFill>
                  <a:schemeClr val="bg1"/>
                </a:solidFill>
                <a:latin typeface="Calibri" panose="020F0502020204030204" pitchFamily="34" charset="0"/>
                <a:ea typeface="Calibri" panose="020F0502020204030204" pitchFamily="34" charset="0"/>
                <a:cs typeface="Calibri" panose="020F0502020204030204" pitchFamily="34" charset="0"/>
              </a:rPr>
              <a:t>Attendance</a:t>
            </a:r>
          </a:p>
        </p:txBody>
      </p:sp>
    </p:spTree>
    <p:extLst>
      <p:ext uri="{BB962C8B-B14F-4D97-AF65-F5344CB8AC3E}">
        <p14:creationId xmlns:p14="http://schemas.microsoft.com/office/powerpoint/2010/main" val="2106060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generated with very high confidence">
            <a:extLst>
              <a:ext uri="{FF2B5EF4-FFF2-40B4-BE49-F238E27FC236}">
                <a16:creationId xmlns:a16="http://schemas.microsoft.com/office/drawing/2014/main" id="{5A33B066-BD41-4DFD-B303-62E1A32E212C}"/>
              </a:ext>
            </a:extLst>
          </p:cNvPr>
          <p:cNvPicPr>
            <a:picLocks noChangeAspect="1"/>
          </p:cNvPicPr>
          <p:nvPr/>
        </p:nvPicPr>
        <p:blipFill rotWithShape="1">
          <a:blip r:embed="rId2"/>
          <a:srcRect t="6392"/>
          <a:stretch/>
        </p:blipFill>
        <p:spPr>
          <a:xfrm>
            <a:off x="2072884" y="1173479"/>
            <a:ext cx="7792800" cy="5419589"/>
          </a:xfrm>
          <a:prstGeom prst="rect">
            <a:avLst/>
          </a:prstGeom>
        </p:spPr>
      </p:pic>
    </p:spTree>
    <p:extLst>
      <p:ext uri="{BB962C8B-B14F-4D97-AF65-F5344CB8AC3E}">
        <p14:creationId xmlns:p14="http://schemas.microsoft.com/office/powerpoint/2010/main" val="262091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hart of school days&#10;&#10;Description automatically generated">
            <a:extLst>
              <a:ext uri="{FF2B5EF4-FFF2-40B4-BE49-F238E27FC236}">
                <a16:creationId xmlns:a16="http://schemas.microsoft.com/office/drawing/2014/main" id="{3E2ECA03-A4AE-E2A4-D24F-F3AF9FD8B98A}"/>
              </a:ext>
            </a:extLst>
          </p:cNvPr>
          <p:cNvPicPr>
            <a:picLocks noChangeAspect="1"/>
          </p:cNvPicPr>
          <p:nvPr/>
        </p:nvPicPr>
        <p:blipFill>
          <a:blip r:embed="rId2"/>
          <a:stretch>
            <a:fillRect/>
          </a:stretch>
        </p:blipFill>
        <p:spPr>
          <a:xfrm>
            <a:off x="3321454" y="221896"/>
            <a:ext cx="4906951" cy="6360639"/>
          </a:xfrm>
          <a:prstGeom prst="rect">
            <a:avLst/>
          </a:prstGeom>
        </p:spPr>
      </p:pic>
    </p:spTree>
    <p:extLst>
      <p:ext uri="{BB962C8B-B14F-4D97-AF65-F5344CB8AC3E}">
        <p14:creationId xmlns:p14="http://schemas.microsoft.com/office/powerpoint/2010/main" val="3397398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A9AFFD-288C-E93B-A946-3C58F2CE3640}"/>
              </a:ext>
            </a:extLst>
          </p:cNvPr>
          <p:cNvSpPr txBox="1">
            <a:spLocks noChangeAspect="1"/>
          </p:cNvSpPr>
          <p:nvPr/>
        </p:nvSpPr>
        <p:spPr>
          <a:xfrm>
            <a:off x="2710923" y="263841"/>
            <a:ext cx="7966954" cy="707886"/>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Additional Attendance Information</a:t>
            </a:r>
          </a:p>
        </p:txBody>
      </p:sp>
      <p:sp>
        <p:nvSpPr>
          <p:cNvPr id="3" name="Content Placeholder 2"/>
          <p:cNvSpPr>
            <a:spLocks noGrp="1"/>
          </p:cNvSpPr>
          <p:nvPr>
            <p:ph idx="1"/>
          </p:nvPr>
        </p:nvSpPr>
        <p:spPr>
          <a:xfrm>
            <a:off x="209541" y="1744303"/>
            <a:ext cx="10961379" cy="4084039"/>
          </a:xfrm>
        </p:spPr>
        <p:txBody>
          <a:bodyPr vert="horz" lIns="91440" tIns="45720" rIns="91440" bIns="45720" rtlCol="0" anchor="ctr">
            <a:noAutofit/>
          </a:bodyPr>
          <a:lstStyle/>
          <a:p>
            <a:pPr>
              <a:lnSpc>
                <a:spcPct val="100000"/>
              </a:lnSpc>
              <a:spcBef>
                <a:spcPts val="0"/>
              </a:spcBef>
              <a:spcAft>
                <a:spcPts val="600"/>
              </a:spcAft>
              <a:buFont typeface="Arial,Sans-Serif" panose="020B0604020202020204" pitchFamily="34" charset="0"/>
            </a:pPr>
            <a:r>
              <a:rPr lang="en-GB" sz="3200"/>
              <a:t>No authorised holidays this year</a:t>
            </a:r>
            <a:endParaRPr lang="en-US" sz="3200">
              <a:cs typeface="Calibri"/>
            </a:endParaRPr>
          </a:p>
          <a:p>
            <a:pPr>
              <a:lnSpc>
                <a:spcPct val="100000"/>
              </a:lnSpc>
              <a:spcBef>
                <a:spcPts val="0"/>
              </a:spcBef>
              <a:spcAft>
                <a:spcPts val="600"/>
              </a:spcAft>
              <a:buFont typeface="Arial,Sans-Serif" panose="020B0604020202020204" pitchFamily="34" charset="0"/>
            </a:pPr>
            <a:r>
              <a:rPr lang="en-GB" sz="3200"/>
              <a:t>Fixed penalty notices issued for 10 unauthorised absences each term</a:t>
            </a:r>
          </a:p>
          <a:p>
            <a:pPr>
              <a:lnSpc>
                <a:spcPct val="100000"/>
              </a:lnSpc>
              <a:spcBef>
                <a:spcPts val="0"/>
              </a:spcBef>
              <a:spcAft>
                <a:spcPts val="600"/>
              </a:spcAft>
              <a:buFont typeface="Arial,Sans-Serif" panose="020B0604020202020204" pitchFamily="34" charset="0"/>
            </a:pPr>
            <a:r>
              <a:rPr lang="en-GB" sz="3200"/>
              <a:t>Provisional date of the last GCSE exam (23</a:t>
            </a:r>
            <a:r>
              <a:rPr lang="en-GB" sz="3200" baseline="30000"/>
              <a:t>rd</a:t>
            </a:r>
            <a:r>
              <a:rPr lang="en-GB" sz="3200"/>
              <a:t> June) 	</a:t>
            </a:r>
          </a:p>
          <a:p>
            <a:pPr lvl="1">
              <a:lnSpc>
                <a:spcPct val="100000"/>
              </a:lnSpc>
              <a:spcBef>
                <a:spcPts val="0"/>
              </a:spcBef>
              <a:spcAft>
                <a:spcPts val="600"/>
              </a:spcAft>
              <a:buFont typeface="Arial,Sans-Serif" panose="020B0604020202020204" pitchFamily="34" charset="0"/>
            </a:pPr>
            <a:r>
              <a:rPr lang="en-GB" sz="2800"/>
              <a:t>Please don’t book holidays before this date</a:t>
            </a:r>
            <a:endParaRPr lang="en-GB" sz="2800">
              <a:cs typeface="Calibri"/>
            </a:endParaRPr>
          </a:p>
          <a:p>
            <a:pPr>
              <a:lnSpc>
                <a:spcPct val="100000"/>
              </a:lnSpc>
              <a:spcBef>
                <a:spcPts val="0"/>
              </a:spcBef>
              <a:spcAft>
                <a:spcPts val="600"/>
              </a:spcAft>
              <a:buFont typeface="Arial,Sans-Serif" panose="020B0604020202020204" pitchFamily="34" charset="0"/>
            </a:pPr>
            <a:r>
              <a:rPr lang="en-GB" sz="3200"/>
              <a:t>Reoccurring illnesses/concerns procedures</a:t>
            </a:r>
            <a:endParaRPr lang="en-US" sz="3200">
              <a:cs typeface="Calibri"/>
            </a:endParaRPr>
          </a:p>
          <a:p>
            <a:pPr>
              <a:lnSpc>
                <a:spcPct val="100000"/>
              </a:lnSpc>
              <a:spcBef>
                <a:spcPts val="0"/>
              </a:spcBef>
              <a:spcAft>
                <a:spcPts val="600"/>
              </a:spcAft>
              <a:buFont typeface="Arial,Sans-Serif" panose="020B0604020202020204" pitchFamily="34" charset="0"/>
            </a:pPr>
            <a:r>
              <a:rPr lang="en-GB" sz="3200"/>
              <a:t>Support available on request - please get in touch</a:t>
            </a:r>
            <a:endParaRPr lang="en-US" sz="3200">
              <a:cs typeface="Calibri"/>
            </a:endParaRPr>
          </a:p>
          <a:p>
            <a:pPr>
              <a:lnSpc>
                <a:spcPct val="100000"/>
              </a:lnSpc>
              <a:spcBef>
                <a:spcPts val="0"/>
              </a:spcBef>
              <a:spcAft>
                <a:spcPts val="600"/>
              </a:spcAft>
              <a:buFont typeface="Arial,Sans-Serif" panose="020B0604020202020204" pitchFamily="34" charset="0"/>
            </a:pPr>
            <a:r>
              <a:rPr lang="en-GB" sz="3200"/>
              <a:t>Please keep your contact information up to date </a:t>
            </a:r>
            <a:endParaRPr lang="en-GB" sz="3200">
              <a:cs typeface="Calibri"/>
            </a:endParaRPr>
          </a:p>
        </p:txBody>
      </p:sp>
    </p:spTree>
    <p:extLst>
      <p:ext uri="{BB962C8B-B14F-4D97-AF65-F5344CB8AC3E}">
        <p14:creationId xmlns:p14="http://schemas.microsoft.com/office/powerpoint/2010/main" val="192539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069" y="1943822"/>
            <a:ext cx="10839345" cy="4777653"/>
          </a:xfrm>
        </p:spPr>
        <p:txBody>
          <a:bodyPr/>
          <a:lstStyle/>
          <a:p>
            <a:r>
              <a:rPr lang="en-GB"/>
              <a:t>Encourage attendance</a:t>
            </a:r>
          </a:p>
          <a:p>
            <a:endParaRPr lang="en-GB"/>
          </a:p>
          <a:p>
            <a:r>
              <a:rPr lang="en-GB"/>
              <a:t>Encourage further work</a:t>
            </a:r>
          </a:p>
          <a:p>
            <a:endParaRPr lang="en-GB"/>
          </a:p>
          <a:p>
            <a:r>
              <a:rPr lang="en-GB"/>
              <a:t>Be inquisitive</a:t>
            </a:r>
          </a:p>
        </p:txBody>
      </p:sp>
      <p:sp>
        <p:nvSpPr>
          <p:cNvPr id="4" name="Footer Placeholder 3">
            <a:extLst>
              <a:ext uri="{FF2B5EF4-FFF2-40B4-BE49-F238E27FC236}">
                <a16:creationId xmlns:a16="http://schemas.microsoft.com/office/drawing/2014/main" id="{0FF61732-53F7-9D1B-110F-320496C0C413}"/>
              </a:ext>
            </a:extLst>
          </p:cNvPr>
          <p:cNvSpPr>
            <a:spLocks noGrp="1"/>
          </p:cNvSpPr>
          <p:nvPr>
            <p:ph type="ftr" sz="quarter" idx="4294967295"/>
          </p:nvPr>
        </p:nvSpPr>
        <p:spPr>
          <a:xfrm>
            <a:off x="0" y="6356350"/>
            <a:ext cx="4794250" cy="365125"/>
          </a:xfrm>
          <a:prstGeom prst="rect">
            <a:avLst/>
          </a:prstGeom>
        </p:spPr>
        <p:txBody>
          <a:bodyPr lIns="91440" tIns="45720" rIns="91440" bIns="45720" anchor="t"/>
          <a:lstStyle/>
          <a:p>
            <a:endParaRPr lang="en-GB">
              <a:ea typeface="Cambria"/>
            </a:endParaRPr>
          </a:p>
        </p:txBody>
      </p:sp>
      <p:sp>
        <p:nvSpPr>
          <p:cNvPr id="5" name="TextBox 4">
            <a:extLst>
              <a:ext uri="{FF2B5EF4-FFF2-40B4-BE49-F238E27FC236}">
                <a16:creationId xmlns:a16="http://schemas.microsoft.com/office/drawing/2014/main" id="{9DA9AFFD-288C-E93B-A946-3C58F2CE3640}"/>
              </a:ext>
            </a:extLst>
          </p:cNvPr>
          <p:cNvSpPr txBox="1">
            <a:spLocks noChangeAspect="1"/>
          </p:cNvSpPr>
          <p:nvPr/>
        </p:nvSpPr>
        <p:spPr>
          <a:xfrm>
            <a:off x="2710923" y="263841"/>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How Parents can Support Students at Home</a:t>
            </a:r>
          </a:p>
        </p:txBody>
      </p:sp>
    </p:spTree>
    <p:extLst>
      <p:ext uri="{BB962C8B-B14F-4D97-AF65-F5344CB8AC3E}">
        <p14:creationId xmlns:p14="http://schemas.microsoft.com/office/powerpoint/2010/main" val="2129927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1631652" y="2057197"/>
            <a:ext cx="7966954" cy="2646878"/>
          </a:xfrm>
          <a:prstGeom prst="rect">
            <a:avLst/>
          </a:prstGeom>
          <a:noFill/>
          <a:ln w="28575">
            <a:solidFill>
              <a:schemeClr val="accent2">
                <a:lumMod val="60000"/>
                <a:lumOff val="40000"/>
              </a:schemeClr>
            </a:solidFill>
          </a:ln>
        </p:spPr>
        <p:txBody>
          <a:bodyPr wrap="square" rtlCol="0">
            <a:spAutoFit/>
          </a:bodyPr>
          <a:lstStyle/>
          <a:p>
            <a:pPr algn="ctr"/>
            <a:r>
              <a:rPr lang="en-GB" sz="16600" b="1">
                <a:solidFill>
                  <a:schemeClr val="bg1"/>
                </a:solidFill>
                <a:latin typeface="Calibri" panose="020F0502020204030204" pitchFamily="34" charset="0"/>
                <a:ea typeface="Calibri" panose="020F0502020204030204" pitchFamily="34" charset="0"/>
                <a:cs typeface="Calibri" panose="020F0502020204030204" pitchFamily="34" charset="0"/>
              </a:rPr>
              <a:t>English</a:t>
            </a:r>
          </a:p>
        </p:txBody>
      </p:sp>
    </p:spTree>
    <p:extLst>
      <p:ext uri="{BB962C8B-B14F-4D97-AF65-F5344CB8AC3E}">
        <p14:creationId xmlns:p14="http://schemas.microsoft.com/office/powerpoint/2010/main" val="2821063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2607012" y="255067"/>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What Students are Currently Studying in English</a:t>
            </a:r>
          </a:p>
        </p:txBody>
      </p:sp>
      <p:sp>
        <p:nvSpPr>
          <p:cNvPr id="4" name="AutoShape 2" descr="Macbeth (Cambridge School Shakespe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 name="Picture 1" descr="GCSE AQA English Language: Illustrated ...">
            <a:extLst>
              <a:ext uri="{FF2B5EF4-FFF2-40B4-BE49-F238E27FC236}">
                <a16:creationId xmlns:a16="http://schemas.microsoft.com/office/drawing/2014/main" id="{F703F5F0-9C57-F46B-5329-C86250F8792A}"/>
              </a:ext>
            </a:extLst>
          </p:cNvPr>
          <p:cNvPicPr>
            <a:picLocks noChangeAspect="1"/>
          </p:cNvPicPr>
          <p:nvPr/>
        </p:nvPicPr>
        <p:blipFill>
          <a:blip r:embed="rId2"/>
          <a:stretch>
            <a:fillRect/>
          </a:stretch>
        </p:blipFill>
        <p:spPr>
          <a:xfrm>
            <a:off x="4283114" y="1907091"/>
            <a:ext cx="3086100" cy="4010025"/>
          </a:xfrm>
          <a:prstGeom prst="rect">
            <a:avLst/>
          </a:prstGeom>
        </p:spPr>
      </p:pic>
    </p:spTree>
    <p:extLst>
      <p:ext uri="{BB962C8B-B14F-4D97-AF65-F5344CB8AC3E}">
        <p14:creationId xmlns:p14="http://schemas.microsoft.com/office/powerpoint/2010/main" val="2520271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A9AFFD-288C-E93B-A946-3C58F2CE3640}"/>
              </a:ext>
            </a:extLst>
          </p:cNvPr>
          <p:cNvSpPr txBox="1">
            <a:spLocks noChangeAspect="1"/>
          </p:cNvSpPr>
          <p:nvPr/>
        </p:nvSpPr>
        <p:spPr>
          <a:xfrm>
            <a:off x="2552700" y="263841"/>
            <a:ext cx="8786607" cy="914400"/>
          </a:xfrm>
          <a:prstGeom prst="rect">
            <a:avLst/>
          </a:prstGeom>
        </p:spPr>
        <p:txBody>
          <a:bodyPr vert="horz" lIns="0" tIns="0" rIns="0" bIns="0" rtlCol="0" anchor="ctr">
            <a:normAutofit/>
          </a:bodyPr>
          <a:lstStyle/>
          <a:p>
            <a:pPr>
              <a:lnSpc>
                <a:spcPct val="90000"/>
              </a:lnSpc>
              <a:spcBef>
                <a:spcPct val="0"/>
              </a:spcBef>
              <a:spcAft>
                <a:spcPts val="600"/>
              </a:spcAft>
            </a:pPr>
            <a:r>
              <a:rPr lang="en-US" sz="3000" b="0" kern="1200">
                <a:solidFill>
                  <a:schemeClr val="bg1"/>
                </a:solidFill>
              </a:rPr>
              <a:t>How Parents can Support Students at Home in English</a:t>
            </a:r>
          </a:p>
        </p:txBody>
      </p:sp>
      <p:sp>
        <p:nvSpPr>
          <p:cNvPr id="2" name="TextBox 1"/>
          <p:cNvSpPr txBox="1"/>
          <p:nvPr/>
        </p:nvSpPr>
        <p:spPr>
          <a:xfrm>
            <a:off x="5771991" y="1399309"/>
            <a:ext cx="5324422" cy="4777653"/>
          </a:xfrm>
          <a:prstGeom prst="rect">
            <a:avLst/>
          </a:prstGeom>
        </p:spPr>
        <p:txBody>
          <a:bodyPr vert="horz" lIns="0" tIns="0" rIns="0" bIns="0" rtlCol="0">
            <a:normAutofit/>
          </a:bodyPr>
          <a:lstStyle/>
          <a:p>
            <a:pPr marL="622300" indent="-444500">
              <a:lnSpc>
                <a:spcPct val="90000"/>
              </a:lnSpc>
              <a:spcBef>
                <a:spcPts val="1000"/>
              </a:spcBef>
              <a:buFont typeface="Arial" panose="020B0604020202020204" pitchFamily="34" charset="0"/>
              <a:buChar char="•"/>
            </a:pPr>
            <a:r>
              <a:rPr lang="en-US" sz="2200" kern="1200">
                <a:solidFill>
                  <a:schemeClr val="bg1"/>
                </a:solidFill>
              </a:rPr>
              <a:t>Ask about the topics we are studying in lessons.</a:t>
            </a:r>
          </a:p>
          <a:p>
            <a:pPr marL="622300" indent="-444500">
              <a:lnSpc>
                <a:spcPct val="90000"/>
              </a:lnSpc>
              <a:spcBef>
                <a:spcPts val="1000"/>
              </a:spcBef>
              <a:buFont typeface="Arial" panose="020B0604020202020204" pitchFamily="34" charset="0"/>
              <a:buChar char="•"/>
            </a:pPr>
            <a:r>
              <a:rPr lang="en-US" sz="2200" kern="1200">
                <a:solidFill>
                  <a:schemeClr val="bg1"/>
                </a:solidFill>
              </a:rPr>
              <a:t>Talk to the students about the fortnightly revision topic. Help them learn key quotations and analysis.</a:t>
            </a:r>
          </a:p>
          <a:p>
            <a:pPr marL="622300" indent="-444500">
              <a:lnSpc>
                <a:spcPct val="90000"/>
              </a:lnSpc>
              <a:spcBef>
                <a:spcPts val="1000"/>
              </a:spcBef>
              <a:buFont typeface="Arial" panose="020B0604020202020204" pitchFamily="34" charset="0"/>
              <a:buChar char="•"/>
            </a:pPr>
            <a:r>
              <a:rPr lang="en-US" sz="2200" kern="1200">
                <a:solidFill>
                  <a:schemeClr val="bg1"/>
                </a:solidFill>
              </a:rPr>
              <a:t>Help by quizzing the students about the themes and characters. Use online resources to help with this.</a:t>
            </a:r>
            <a:endParaRPr lang="en-US" sz="2200" kern="1200">
              <a:solidFill>
                <a:schemeClr val="bg1"/>
              </a:solidFill>
              <a:ea typeface="Cambria"/>
            </a:endParaRPr>
          </a:p>
          <a:p>
            <a:pPr marL="622300" indent="-444500">
              <a:lnSpc>
                <a:spcPct val="90000"/>
              </a:lnSpc>
              <a:spcBef>
                <a:spcPts val="1000"/>
              </a:spcBef>
              <a:buFont typeface="Arial" panose="020B0604020202020204" pitchFamily="34" charset="0"/>
              <a:buChar char="•"/>
            </a:pPr>
            <a:r>
              <a:rPr lang="en-US" sz="2200" kern="1200">
                <a:solidFill>
                  <a:schemeClr val="bg1"/>
                </a:solidFill>
              </a:rPr>
              <a:t>Encourage students to re-read the texts or listen to audio-book version.</a:t>
            </a:r>
            <a:endParaRPr lang="en-US" sz="2200" kern="1200">
              <a:solidFill>
                <a:schemeClr val="bg1"/>
              </a:solidFill>
              <a:ea typeface="Cambria"/>
            </a:endParaRPr>
          </a:p>
          <a:p>
            <a:pPr marL="622300" indent="-444500">
              <a:lnSpc>
                <a:spcPct val="90000"/>
              </a:lnSpc>
              <a:spcBef>
                <a:spcPts val="1000"/>
              </a:spcBef>
              <a:buFont typeface="Arial" panose="020B0604020202020204" pitchFamily="34" charset="0"/>
              <a:buChar char="•"/>
            </a:pPr>
            <a:r>
              <a:rPr lang="en-US" sz="2200" kern="1200">
                <a:solidFill>
                  <a:schemeClr val="bg1"/>
                </a:solidFill>
              </a:rPr>
              <a:t>Stick key quotations on the fridge.</a:t>
            </a:r>
            <a:endParaRPr lang="en-US" sz="2200" kern="1200">
              <a:solidFill>
                <a:schemeClr val="bg1"/>
              </a:solidFill>
              <a:ea typeface="Cambria"/>
            </a:endParaRPr>
          </a:p>
          <a:p>
            <a:pPr marL="622300" indent="-444500">
              <a:lnSpc>
                <a:spcPct val="90000"/>
              </a:lnSpc>
              <a:spcBef>
                <a:spcPts val="1000"/>
              </a:spcBef>
              <a:buFont typeface="Arial" panose="020B0604020202020204" pitchFamily="34" charset="0"/>
              <a:buChar char="•"/>
            </a:pPr>
            <a:r>
              <a:rPr lang="en-US" sz="2200" kern="1200">
                <a:solidFill>
                  <a:schemeClr val="bg1"/>
                </a:solidFill>
              </a:rPr>
              <a:t>Help them to </a:t>
            </a:r>
            <a:r>
              <a:rPr lang="en-US" sz="2200" kern="1200" err="1">
                <a:solidFill>
                  <a:schemeClr val="bg1"/>
                </a:solidFill>
              </a:rPr>
              <a:t>organise</a:t>
            </a:r>
            <a:r>
              <a:rPr lang="en-US" sz="2200" kern="1200">
                <a:solidFill>
                  <a:schemeClr val="bg1"/>
                </a:solidFill>
              </a:rPr>
              <a:t> the notes that they bring home.</a:t>
            </a:r>
            <a:endParaRPr lang="en-US" sz="2200" kern="1200">
              <a:solidFill>
                <a:schemeClr val="bg1"/>
              </a:solidFill>
              <a:ea typeface="Cambria"/>
            </a:endParaRPr>
          </a:p>
        </p:txBody>
      </p:sp>
      <p:pic>
        <p:nvPicPr>
          <p:cNvPr id="3" name="Picture 2" descr="A close-up of a document&#10;&#10;AI-generated content may be incorrect.">
            <a:extLst>
              <a:ext uri="{FF2B5EF4-FFF2-40B4-BE49-F238E27FC236}">
                <a16:creationId xmlns:a16="http://schemas.microsoft.com/office/drawing/2014/main" id="{1B651D22-B4DC-75F5-2F2E-76F2490D7671}"/>
              </a:ext>
            </a:extLst>
          </p:cNvPr>
          <p:cNvPicPr>
            <a:picLocks noChangeAspect="1"/>
          </p:cNvPicPr>
          <p:nvPr/>
        </p:nvPicPr>
        <p:blipFill>
          <a:blip r:embed="rId2"/>
          <a:srcRect l="12669" r="28265"/>
          <a:stretch>
            <a:fillRect/>
          </a:stretch>
        </p:blipFill>
        <p:spPr>
          <a:xfrm>
            <a:off x="257069" y="1399309"/>
            <a:ext cx="5324422" cy="4777653"/>
          </a:xfrm>
          <a:prstGeom prst="rect">
            <a:avLst/>
          </a:prstGeom>
          <a:noFill/>
        </p:spPr>
      </p:pic>
      <p:sp>
        <p:nvSpPr>
          <p:cNvPr id="4" name="Footer Placeholder 3">
            <a:extLst>
              <a:ext uri="{FF2B5EF4-FFF2-40B4-BE49-F238E27FC236}">
                <a16:creationId xmlns:a16="http://schemas.microsoft.com/office/drawing/2014/main" id="{0FF61732-53F7-9D1B-110F-320496C0C413}"/>
              </a:ext>
            </a:extLst>
          </p:cNvPr>
          <p:cNvSpPr>
            <a:spLocks noGrp="1"/>
          </p:cNvSpPr>
          <p:nvPr>
            <p:ph type="ftr" sz="quarter" idx="4294967295"/>
          </p:nvPr>
        </p:nvSpPr>
        <p:spPr>
          <a:xfrm>
            <a:off x="3699164" y="6356350"/>
            <a:ext cx="4793672" cy="365125"/>
          </a:xfrm>
          <a:prstGeom prst="rect">
            <a:avLst/>
          </a:prstGeom>
        </p:spPr>
        <p:txBody>
          <a:bodyPr/>
          <a:lstStyle/>
          <a:p>
            <a:pPr>
              <a:spcAft>
                <a:spcPts val="600"/>
              </a:spcAft>
            </a:pPr>
            <a:r>
              <a:rPr lang="en-GB"/>
              <a:t>Empowering everyone to be the best they can be, optimising their future success, wellbeing and contribution to community and society</a:t>
            </a:r>
          </a:p>
        </p:txBody>
      </p:sp>
    </p:spTree>
    <p:extLst>
      <p:ext uri="{BB962C8B-B14F-4D97-AF65-F5344CB8AC3E}">
        <p14:creationId xmlns:p14="http://schemas.microsoft.com/office/powerpoint/2010/main" val="153543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A9AFFD-288C-E93B-A946-3C58F2CE3640}"/>
              </a:ext>
            </a:extLst>
          </p:cNvPr>
          <p:cNvSpPr txBox="1">
            <a:spLocks noChangeAspect="1"/>
          </p:cNvSpPr>
          <p:nvPr/>
        </p:nvSpPr>
        <p:spPr>
          <a:xfrm>
            <a:off x="2521287" y="297929"/>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Helpful Resources for Supporting Students in English</a:t>
            </a:r>
          </a:p>
        </p:txBody>
      </p:sp>
      <p:sp>
        <p:nvSpPr>
          <p:cNvPr id="2" name="TextBox 1"/>
          <p:cNvSpPr txBox="1"/>
          <p:nvPr/>
        </p:nvSpPr>
        <p:spPr>
          <a:xfrm>
            <a:off x="5677593" y="4389120"/>
            <a:ext cx="5669280" cy="2308324"/>
          </a:xfrm>
          <a:prstGeom prst="rect">
            <a:avLst/>
          </a:prstGeom>
          <a:noFill/>
        </p:spPr>
        <p:txBody>
          <a:bodyPr wrap="square" rtlCol="0">
            <a:spAutoFit/>
          </a:bodyPr>
          <a:lstStyle/>
          <a:p>
            <a:r>
              <a:rPr lang="en-GB">
                <a:hlinkClick r:id="rId2"/>
              </a:rPr>
              <a:t>Mrs Whelan's English </a:t>
            </a:r>
            <a:r>
              <a:rPr lang="en-GB">
                <a:hlinkClick r:id="rId3"/>
              </a:rPr>
              <a:t>–</a:t>
            </a:r>
            <a:r>
              <a:rPr lang="en-GB">
                <a:hlinkClick r:id="rId2"/>
              </a:rPr>
              <a:t> YouTube</a:t>
            </a:r>
            <a:endParaRPr lang="en-GB"/>
          </a:p>
          <a:p>
            <a:endParaRPr lang="en-GB">
              <a:hlinkClick r:id="rId3"/>
            </a:endParaRPr>
          </a:p>
          <a:p>
            <a:r>
              <a:rPr lang="en-GB">
                <a:hlinkClick r:id="rId4"/>
              </a:rPr>
              <a:t>Mr </a:t>
            </a:r>
            <a:r>
              <a:rPr lang="en-GB" err="1">
                <a:hlinkClick r:id="rId4"/>
              </a:rPr>
              <a:t>Bruff</a:t>
            </a:r>
            <a:r>
              <a:rPr lang="en-GB">
                <a:hlinkClick r:id="rId4"/>
              </a:rPr>
              <a:t> </a:t>
            </a:r>
            <a:r>
              <a:rPr lang="en-GB">
                <a:hlinkClick r:id="rId3"/>
              </a:rPr>
              <a:t>–</a:t>
            </a:r>
            <a:r>
              <a:rPr lang="en-GB">
                <a:hlinkClick r:id="rId4"/>
              </a:rPr>
              <a:t> YouTube</a:t>
            </a:r>
            <a:endParaRPr lang="en-GB"/>
          </a:p>
          <a:p>
            <a:endParaRPr lang="en-GB">
              <a:hlinkClick r:id="rId3"/>
            </a:endParaRPr>
          </a:p>
          <a:p>
            <a:r>
              <a:rPr lang="en-GB">
                <a:hlinkClick r:id="rId5"/>
              </a:rPr>
              <a:t>English Revision - PMT (physicsandmathstutor.com)</a:t>
            </a:r>
            <a:endParaRPr lang="en-GB">
              <a:hlinkClick r:id="rId3"/>
            </a:endParaRPr>
          </a:p>
          <a:p>
            <a:endParaRPr lang="en-GB">
              <a:hlinkClick r:id="rId3"/>
            </a:endParaRPr>
          </a:p>
          <a:p>
            <a:r>
              <a:rPr lang="en-GB">
                <a:hlinkClick r:id="rId3"/>
              </a:rPr>
              <a:t>Teaching English | Just another WordPress.com site</a:t>
            </a:r>
            <a:endParaRPr lang="en-GB"/>
          </a:p>
          <a:p>
            <a:endParaRPr lang="en-GB">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6"/>
          <a:stretch>
            <a:fillRect/>
          </a:stretch>
        </p:blipFill>
        <p:spPr>
          <a:xfrm>
            <a:off x="464474" y="1756624"/>
            <a:ext cx="5059918" cy="1418532"/>
          </a:xfrm>
          <a:prstGeom prst="rect">
            <a:avLst/>
          </a:prstGeom>
        </p:spPr>
      </p:pic>
      <p:pic>
        <p:nvPicPr>
          <p:cNvPr id="5" name="Picture 4"/>
          <p:cNvPicPr>
            <a:picLocks noChangeAspect="1"/>
          </p:cNvPicPr>
          <p:nvPr/>
        </p:nvPicPr>
        <p:blipFill>
          <a:blip r:embed="rId7"/>
          <a:stretch>
            <a:fillRect/>
          </a:stretch>
        </p:blipFill>
        <p:spPr>
          <a:xfrm>
            <a:off x="464474" y="3345186"/>
            <a:ext cx="5078187" cy="1301629"/>
          </a:xfrm>
          <a:prstGeom prst="rect">
            <a:avLst/>
          </a:prstGeom>
        </p:spPr>
      </p:pic>
      <p:pic>
        <p:nvPicPr>
          <p:cNvPr id="6" name="Picture 5"/>
          <p:cNvPicPr>
            <a:picLocks noChangeAspect="1"/>
          </p:cNvPicPr>
          <p:nvPr/>
        </p:nvPicPr>
        <p:blipFill>
          <a:blip r:embed="rId8"/>
          <a:stretch>
            <a:fillRect/>
          </a:stretch>
        </p:blipFill>
        <p:spPr>
          <a:xfrm>
            <a:off x="464474" y="4816845"/>
            <a:ext cx="5059918" cy="1154017"/>
          </a:xfrm>
          <a:prstGeom prst="rect">
            <a:avLst/>
          </a:prstGeom>
        </p:spPr>
      </p:pic>
      <p:pic>
        <p:nvPicPr>
          <p:cNvPr id="7" name="Picture 6"/>
          <p:cNvPicPr>
            <a:picLocks noChangeAspect="1"/>
          </p:cNvPicPr>
          <p:nvPr/>
        </p:nvPicPr>
        <p:blipFill>
          <a:blip r:embed="rId9"/>
          <a:stretch>
            <a:fillRect/>
          </a:stretch>
        </p:blipFill>
        <p:spPr>
          <a:xfrm>
            <a:off x="5677592" y="1756624"/>
            <a:ext cx="5208876" cy="2198940"/>
          </a:xfrm>
          <a:prstGeom prst="rect">
            <a:avLst/>
          </a:prstGeom>
        </p:spPr>
      </p:pic>
    </p:spTree>
    <p:extLst>
      <p:ext uri="{BB962C8B-B14F-4D97-AF65-F5344CB8AC3E}">
        <p14:creationId xmlns:p14="http://schemas.microsoft.com/office/powerpoint/2010/main" val="1562715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1631652" y="2057197"/>
            <a:ext cx="7966954" cy="2646878"/>
          </a:xfrm>
          <a:prstGeom prst="rect">
            <a:avLst/>
          </a:prstGeom>
          <a:noFill/>
          <a:ln w="28575">
            <a:solidFill>
              <a:schemeClr val="accent2">
                <a:lumMod val="60000"/>
                <a:lumOff val="40000"/>
              </a:schemeClr>
            </a:solidFill>
          </a:ln>
        </p:spPr>
        <p:txBody>
          <a:bodyPr wrap="square" rtlCol="0">
            <a:spAutoFit/>
          </a:bodyPr>
          <a:lstStyle/>
          <a:p>
            <a:pPr algn="ctr"/>
            <a:r>
              <a:rPr lang="en-GB" sz="16600" b="1">
                <a:solidFill>
                  <a:schemeClr val="bg1"/>
                </a:solidFill>
                <a:latin typeface="Calibri" panose="020F0502020204030204" pitchFamily="34" charset="0"/>
                <a:ea typeface="Calibri" panose="020F0502020204030204" pitchFamily="34" charset="0"/>
                <a:cs typeface="Calibri" panose="020F0502020204030204" pitchFamily="34" charset="0"/>
              </a:rPr>
              <a:t>Maths</a:t>
            </a:r>
          </a:p>
        </p:txBody>
      </p:sp>
    </p:spTree>
    <p:extLst>
      <p:ext uri="{BB962C8B-B14F-4D97-AF65-F5344CB8AC3E}">
        <p14:creationId xmlns:p14="http://schemas.microsoft.com/office/powerpoint/2010/main" val="4250313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2773936" y="263496"/>
            <a:ext cx="8299107"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What Students are Currently Studying in Maths</a:t>
            </a:r>
          </a:p>
        </p:txBody>
      </p:sp>
      <p:sp>
        <p:nvSpPr>
          <p:cNvPr id="2" name="Rectangle 1">
            <a:extLst>
              <a:ext uri="{FF2B5EF4-FFF2-40B4-BE49-F238E27FC236}">
                <a16:creationId xmlns:a16="http://schemas.microsoft.com/office/drawing/2014/main" id="{6AACAD0B-DFE5-1B64-A6F8-809067BC32B9}"/>
              </a:ext>
            </a:extLst>
          </p:cNvPr>
          <p:cNvSpPr/>
          <p:nvPr/>
        </p:nvSpPr>
        <p:spPr>
          <a:xfrm>
            <a:off x="157084" y="1716533"/>
            <a:ext cx="3274575" cy="48825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b="1">
                <a:latin typeface="Calibri"/>
                <a:ea typeface="Calibri"/>
                <a:cs typeface="Calibri"/>
              </a:rPr>
              <a:t>Simultaneus equations</a:t>
            </a:r>
            <a:endParaRPr lang="en-US"/>
          </a:p>
          <a:p>
            <a:pPr algn="ctr"/>
            <a:r>
              <a:rPr lang="en-GB" sz="2800" b="1">
                <a:latin typeface="Calibri"/>
                <a:ea typeface="Calibri"/>
                <a:cs typeface="Calibri"/>
              </a:rPr>
              <a:t>Ratio &amp; Proportion</a:t>
            </a:r>
          </a:p>
          <a:p>
            <a:pPr algn="ctr"/>
            <a:r>
              <a:rPr lang="en-GB" sz="2800" b="1">
                <a:latin typeface="Calibri"/>
                <a:ea typeface="Calibri"/>
                <a:cs typeface="Calibri"/>
              </a:rPr>
              <a:t>Area &amp; Volume</a:t>
            </a:r>
          </a:p>
          <a:p>
            <a:pPr algn="ctr"/>
            <a:r>
              <a:rPr lang="en-GB" sz="2800" b="1">
                <a:latin typeface="Calibri"/>
                <a:ea typeface="Calibri"/>
                <a:cs typeface="Calibri"/>
              </a:rPr>
              <a:t>Similarity &amp; Congruence</a:t>
            </a:r>
            <a:endParaRPr lang="en-GB"/>
          </a:p>
          <a:p>
            <a:pPr algn="ctr"/>
            <a:r>
              <a:rPr lang="en-GB" sz="2800" b="1">
                <a:latin typeface="Calibri"/>
                <a:ea typeface="Cambria"/>
                <a:cs typeface="Calibri"/>
              </a:rPr>
              <a:t>Sequences &amp; Proof</a:t>
            </a:r>
          </a:p>
          <a:p>
            <a:pPr algn="ctr"/>
            <a:r>
              <a:rPr lang="en-GB" sz="2800" b="1">
                <a:latin typeface="Calibri"/>
                <a:ea typeface="Cambria"/>
                <a:cs typeface="Calibri"/>
              </a:rPr>
              <a:t>Standard Form</a:t>
            </a:r>
          </a:p>
          <a:p>
            <a:pPr algn="ctr"/>
            <a:r>
              <a:rPr lang="en-GB" sz="2800" b="1">
                <a:latin typeface="Calibri"/>
                <a:ea typeface="Cambria"/>
                <a:cs typeface="Calibri"/>
              </a:rPr>
              <a:t>Work with Circle</a:t>
            </a:r>
            <a:endParaRPr lang="en-GB" sz="2800">
              <a:solidFill>
                <a:srgbClr val="000000"/>
              </a:solidFill>
              <a:latin typeface="Calibri"/>
              <a:ea typeface="Calibri"/>
              <a:cs typeface="Calibri"/>
            </a:endParaRPr>
          </a:p>
        </p:txBody>
      </p:sp>
      <p:sp>
        <p:nvSpPr>
          <p:cNvPr id="3" name="Rectangle 2">
            <a:extLst>
              <a:ext uri="{FF2B5EF4-FFF2-40B4-BE49-F238E27FC236}">
                <a16:creationId xmlns:a16="http://schemas.microsoft.com/office/drawing/2014/main" id="{D40BFCFB-48F3-4252-5A3F-02B622795B51}"/>
              </a:ext>
            </a:extLst>
          </p:cNvPr>
          <p:cNvSpPr/>
          <p:nvPr/>
        </p:nvSpPr>
        <p:spPr>
          <a:xfrm>
            <a:off x="3592868" y="1716533"/>
            <a:ext cx="3567652" cy="48825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b="1">
                <a:latin typeface="Calibri"/>
                <a:ea typeface="Calibri"/>
                <a:cs typeface="Calibri"/>
              </a:rPr>
              <a:t>Set Notation &amp; Venn diagrams</a:t>
            </a:r>
            <a:endParaRPr lang="en-GB" sz="2800">
              <a:solidFill>
                <a:srgbClr val="000000"/>
              </a:solidFill>
              <a:latin typeface="Calibri"/>
              <a:ea typeface="Calibri"/>
              <a:cs typeface="Calibri"/>
            </a:endParaRPr>
          </a:p>
          <a:p>
            <a:pPr algn="ctr"/>
            <a:r>
              <a:rPr lang="en-GB" sz="2800" b="1">
                <a:latin typeface="Calibri"/>
                <a:ea typeface="Calibri"/>
                <a:cs typeface="Calibri"/>
              </a:rPr>
              <a:t>Vectors (H only)</a:t>
            </a:r>
            <a:endParaRPr lang="en-GB" sz="2800">
              <a:latin typeface="Calibri"/>
              <a:ea typeface="Calibri"/>
              <a:cs typeface="Calibri"/>
            </a:endParaRPr>
          </a:p>
          <a:p>
            <a:pPr algn="ctr"/>
            <a:r>
              <a:rPr lang="en-GB" sz="2800" b="1">
                <a:latin typeface="Calibri"/>
                <a:ea typeface="Cambria"/>
                <a:cs typeface="Calibri"/>
              </a:rPr>
              <a:t>Functions &amp; Graphs</a:t>
            </a:r>
            <a:endParaRPr lang="en-GB"/>
          </a:p>
          <a:p>
            <a:pPr algn="ctr"/>
            <a:r>
              <a:rPr lang="en-GB" sz="2800" b="1">
                <a:latin typeface="Calibri"/>
                <a:ea typeface="Cambria"/>
                <a:cs typeface="Calibri"/>
              </a:rPr>
              <a:t>Equations &amp; Formulae</a:t>
            </a:r>
          </a:p>
          <a:p>
            <a:pPr algn="ctr"/>
            <a:r>
              <a:rPr lang="en-GB" sz="2800" b="1">
                <a:latin typeface="Calibri"/>
                <a:ea typeface="Cambria"/>
                <a:cs typeface="Calibri"/>
              </a:rPr>
              <a:t>Rates</a:t>
            </a:r>
          </a:p>
          <a:p>
            <a:pPr algn="ctr"/>
            <a:r>
              <a:rPr lang="en-GB" sz="2800" b="1">
                <a:latin typeface="Calibri"/>
                <a:ea typeface="Cambria"/>
                <a:cs typeface="Calibri"/>
              </a:rPr>
              <a:t>Angles, Bearings &amp; Trigonometry</a:t>
            </a:r>
          </a:p>
          <a:p>
            <a:pPr algn="ctr"/>
            <a:r>
              <a:rPr lang="en-GB" sz="2800" b="1">
                <a:latin typeface="Calibri"/>
                <a:ea typeface="Cambria"/>
                <a:cs typeface="Calibri"/>
              </a:rPr>
              <a:t>Construction &amp; Loci</a:t>
            </a:r>
          </a:p>
          <a:p>
            <a:pPr algn="ctr"/>
            <a:r>
              <a:rPr lang="en-GB" sz="2800" b="1">
                <a:latin typeface="Calibri"/>
                <a:ea typeface="Cambria"/>
                <a:cs typeface="Calibri"/>
              </a:rPr>
              <a:t>Transformations</a:t>
            </a:r>
          </a:p>
        </p:txBody>
      </p:sp>
      <p:sp>
        <p:nvSpPr>
          <p:cNvPr id="7" name="Rectangle 6">
            <a:extLst>
              <a:ext uri="{FF2B5EF4-FFF2-40B4-BE49-F238E27FC236}">
                <a16:creationId xmlns:a16="http://schemas.microsoft.com/office/drawing/2014/main" id="{0F691B81-9891-8026-326E-F8A40387DA5B}"/>
              </a:ext>
            </a:extLst>
          </p:cNvPr>
          <p:cNvSpPr/>
          <p:nvPr/>
        </p:nvSpPr>
        <p:spPr>
          <a:xfrm>
            <a:off x="7334538" y="1717060"/>
            <a:ext cx="3737903" cy="4881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800"/>
          </a:p>
        </p:txBody>
      </p:sp>
      <p:sp>
        <p:nvSpPr>
          <p:cNvPr id="8" name="TextBox 7">
            <a:extLst>
              <a:ext uri="{FF2B5EF4-FFF2-40B4-BE49-F238E27FC236}">
                <a16:creationId xmlns:a16="http://schemas.microsoft.com/office/drawing/2014/main" id="{46CFD596-9AE1-50FA-B98B-8AD80210740E}"/>
              </a:ext>
            </a:extLst>
          </p:cNvPr>
          <p:cNvSpPr txBox="1"/>
          <p:nvPr/>
        </p:nvSpPr>
        <p:spPr>
          <a:xfrm>
            <a:off x="7669742" y="1954370"/>
            <a:ext cx="307718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a:latin typeface="Calibri"/>
              </a:rPr>
              <a:t>Exam dates</a:t>
            </a:r>
            <a:endParaRPr lang="en-US" sz="2800">
              <a:latin typeface="Cambria"/>
              <a:ea typeface="Cambria"/>
            </a:endParaRPr>
          </a:p>
          <a:p>
            <a:endParaRPr lang="en-GB" sz="2800" b="1">
              <a:latin typeface="Calibri"/>
            </a:endParaRPr>
          </a:p>
          <a:p>
            <a:r>
              <a:rPr lang="en-GB" sz="2800" b="1">
                <a:latin typeface="Calibri"/>
              </a:rPr>
              <a:t>P1</a:t>
            </a:r>
            <a:r>
              <a:rPr lang="en-GB" sz="2800" b="1" i="0" kern="1200">
                <a:latin typeface="Calibri"/>
                <a:ea typeface="+mn-ea"/>
                <a:cs typeface="+mn-cs"/>
              </a:rPr>
              <a:t> (non-calculator</a:t>
            </a:r>
            <a:r>
              <a:rPr lang="en-GB" sz="2800" b="1">
                <a:latin typeface="Calibri"/>
              </a:rPr>
              <a:t>)</a:t>
            </a:r>
            <a:endParaRPr lang="en-US" sz="2800">
              <a:ea typeface="Cambria"/>
            </a:endParaRPr>
          </a:p>
          <a:p>
            <a:r>
              <a:rPr lang="en-GB" sz="2800" b="1">
                <a:latin typeface="Calibri"/>
              </a:rPr>
              <a:t>      14</a:t>
            </a:r>
            <a:r>
              <a:rPr lang="en-GB" sz="2800" b="1" i="0" kern="1200">
                <a:latin typeface="Calibri"/>
                <a:ea typeface="+mn-ea"/>
                <a:cs typeface="+mn-cs"/>
              </a:rPr>
              <a:t> </a:t>
            </a:r>
            <a:r>
              <a:rPr lang="en-GB" sz="2800" b="1">
                <a:latin typeface="Calibri"/>
              </a:rPr>
              <a:t>May 2027</a:t>
            </a:r>
            <a:r>
              <a:rPr lang="en-GB" sz="2800" b="1" i="0" kern="1200">
                <a:latin typeface="Calibri"/>
                <a:ea typeface="+mn-ea"/>
                <a:cs typeface="+mn-cs"/>
              </a:rPr>
              <a:t> </a:t>
            </a:r>
            <a:endParaRPr lang="en-GB" sz="2800">
              <a:ea typeface="+mn-ea"/>
              <a:cs typeface="+mn-cs"/>
            </a:endParaRPr>
          </a:p>
          <a:p>
            <a:r>
              <a:rPr lang="en-GB" sz="2800" b="1" i="0" kern="1200">
                <a:latin typeface="Calibri"/>
                <a:ea typeface="+mn-ea"/>
                <a:cs typeface="+mn-cs"/>
              </a:rPr>
              <a:t>P2 (calculator</a:t>
            </a:r>
            <a:r>
              <a:rPr lang="en-GB" sz="2800" b="1">
                <a:latin typeface="Calibri"/>
              </a:rPr>
              <a:t>)</a:t>
            </a:r>
            <a:endParaRPr lang="en-GB" sz="2800" b="1">
              <a:latin typeface="Calibri"/>
              <a:ea typeface="Calibri"/>
              <a:cs typeface="Calibri"/>
            </a:endParaRPr>
          </a:p>
          <a:p>
            <a:r>
              <a:rPr lang="en-GB" sz="2800" b="1">
                <a:latin typeface="Calibri"/>
              </a:rPr>
              <a:t>        27</a:t>
            </a:r>
            <a:r>
              <a:rPr lang="en-GB" sz="2800" b="1" i="0" kern="1200">
                <a:latin typeface="Calibri"/>
                <a:ea typeface="+mn-ea"/>
                <a:cs typeface="+mn-cs"/>
              </a:rPr>
              <a:t> </a:t>
            </a:r>
            <a:r>
              <a:rPr lang="en-GB" sz="2800" b="1">
                <a:latin typeface="Calibri"/>
              </a:rPr>
              <a:t>May 2027</a:t>
            </a:r>
            <a:endParaRPr lang="en-GB" sz="2800" b="1" i="0" kern="1200">
              <a:latin typeface="Calibri"/>
              <a:ea typeface="Calibri"/>
              <a:cs typeface="Calibri"/>
            </a:endParaRPr>
          </a:p>
          <a:p>
            <a:r>
              <a:rPr lang="en-GB" sz="2800" b="1" i="0" kern="1200">
                <a:latin typeface="Calibri"/>
                <a:ea typeface="+mn-ea"/>
                <a:cs typeface="+mn-cs"/>
              </a:rPr>
              <a:t>P3 (calculator</a:t>
            </a:r>
            <a:r>
              <a:rPr lang="en-GB" sz="2800" b="1">
                <a:latin typeface="Calibri"/>
              </a:rPr>
              <a:t>)</a:t>
            </a:r>
            <a:endParaRPr lang="en-GB" sz="2800" b="1">
              <a:latin typeface="Cambria"/>
              <a:ea typeface="Cambria"/>
            </a:endParaRPr>
          </a:p>
          <a:p>
            <a:r>
              <a:rPr lang="en-GB" sz="2800" b="1">
                <a:latin typeface="Calibri"/>
              </a:rPr>
              <a:t>      14</a:t>
            </a:r>
            <a:r>
              <a:rPr lang="en-GB" sz="2800" b="1" i="0" kern="1200">
                <a:latin typeface="Calibri"/>
                <a:ea typeface="+mn-ea"/>
                <a:cs typeface="+mn-cs"/>
              </a:rPr>
              <a:t> </a:t>
            </a:r>
            <a:r>
              <a:rPr lang="en-GB" sz="2800" b="1">
                <a:latin typeface="Calibri"/>
              </a:rPr>
              <a:t>June 2027</a:t>
            </a:r>
            <a:endParaRPr lang="en-GB" sz="2800" b="1">
              <a:ea typeface="Cambria"/>
            </a:endParaRPr>
          </a:p>
        </p:txBody>
      </p:sp>
    </p:spTree>
    <p:extLst>
      <p:ext uri="{BB962C8B-B14F-4D97-AF65-F5344CB8AC3E}">
        <p14:creationId xmlns:p14="http://schemas.microsoft.com/office/powerpoint/2010/main" val="3748403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A9AFFD-288C-E93B-A946-3C58F2CE3640}"/>
              </a:ext>
            </a:extLst>
          </p:cNvPr>
          <p:cNvSpPr txBox="1">
            <a:spLocks noChangeAspect="1"/>
          </p:cNvSpPr>
          <p:nvPr/>
        </p:nvSpPr>
        <p:spPr>
          <a:xfrm>
            <a:off x="2836514" y="297929"/>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How Parents can Support Students at Home in Maths</a:t>
            </a:r>
          </a:p>
        </p:txBody>
      </p:sp>
      <p:sp>
        <p:nvSpPr>
          <p:cNvPr id="2" name="Rectangle 1">
            <a:extLst>
              <a:ext uri="{FF2B5EF4-FFF2-40B4-BE49-F238E27FC236}">
                <a16:creationId xmlns:a16="http://schemas.microsoft.com/office/drawing/2014/main" id="{A35FF4C8-2728-2E51-36C0-0C76F89A034C}"/>
              </a:ext>
            </a:extLst>
          </p:cNvPr>
          <p:cNvSpPr/>
          <p:nvPr/>
        </p:nvSpPr>
        <p:spPr>
          <a:xfrm>
            <a:off x="440268" y="1981199"/>
            <a:ext cx="10363200" cy="45788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4255F30-F4C2-43DC-1B36-DE42A192ED10}"/>
              </a:ext>
            </a:extLst>
          </p:cNvPr>
          <p:cNvSpPr txBox="1"/>
          <p:nvPr/>
        </p:nvSpPr>
        <p:spPr>
          <a:xfrm>
            <a:off x="785542" y="2071372"/>
            <a:ext cx="9671060"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gn="l" rtl="0">
              <a:buFont typeface="Arial" panose="020B0604020202020204" pitchFamily="34" charset="0"/>
              <a:buChar char="•"/>
            </a:pPr>
            <a:r>
              <a:rPr lang="en-GB" sz="2800" b="1">
                <a:latin typeface="Calibri"/>
              </a:rPr>
              <a:t>Encourage a positive attitude towards maths </a:t>
            </a:r>
            <a:endParaRPr lang="en-GB" sz="2800" b="1">
              <a:latin typeface="Calibri"/>
              <a:ea typeface="Calibri"/>
              <a:cs typeface="Calibri"/>
            </a:endParaRPr>
          </a:p>
          <a:p>
            <a:pPr marL="571500" indent="-571500" algn="l" rtl="0">
              <a:buFont typeface="Arial" panose="020B0604020202020204" pitchFamily="34" charset="0"/>
              <a:buChar char="•"/>
            </a:pPr>
            <a:r>
              <a:rPr lang="en-GB" sz="2800" b="1">
                <a:latin typeface="Calibri"/>
              </a:rPr>
              <a:t>Help your child view Maths as a skill that improves with practice, rather than as something they are naturally “good” or bad” at.</a:t>
            </a:r>
            <a:endParaRPr lang="en-GB" sz="2800" b="1">
              <a:latin typeface="Calibri"/>
              <a:ea typeface="Calibri"/>
              <a:cs typeface="Calibri"/>
            </a:endParaRPr>
          </a:p>
          <a:p>
            <a:pPr marL="571500" indent="-571500" algn="l" rtl="0">
              <a:buFont typeface="Arial" panose="020B0604020202020204" pitchFamily="34" charset="0"/>
              <a:buChar char="•"/>
            </a:pPr>
            <a:r>
              <a:rPr lang="en-GB" sz="2800" b="1">
                <a:latin typeface="Calibri"/>
              </a:rPr>
              <a:t>Understanding that making mistakes is part of learning</a:t>
            </a:r>
            <a:endParaRPr lang="en-GB" sz="2800" b="1">
              <a:latin typeface="Calibri"/>
              <a:ea typeface="Calibri"/>
              <a:cs typeface="Calibri"/>
            </a:endParaRPr>
          </a:p>
          <a:p>
            <a:pPr marL="571500" indent="-571500">
              <a:buFont typeface="Arial" panose="020B0604020202020204" pitchFamily="34" charset="0"/>
              <a:buChar char="•"/>
            </a:pPr>
            <a:r>
              <a:rPr lang="en-GB" sz="2800" b="1">
                <a:latin typeface="Calibri"/>
              </a:rPr>
              <a:t>Check all</a:t>
            </a:r>
            <a:r>
              <a:rPr lang="en-GB" sz="2800" b="1" i="0" kern="1200">
                <a:latin typeface="Calibri"/>
                <a:ea typeface="+mn-ea"/>
                <a:cs typeface="+mn-cs"/>
              </a:rPr>
              <a:t> equipment is available and ready.</a:t>
            </a:r>
            <a:endParaRPr lang="en-GB" sz="2800" b="1" i="0" kern="1200">
              <a:latin typeface="Calibri"/>
              <a:ea typeface="Calibri"/>
              <a:cs typeface="Calibri"/>
            </a:endParaRPr>
          </a:p>
          <a:p>
            <a:pPr marL="571500" indent="-571500">
              <a:buFont typeface="Arial" panose="020B0604020202020204" pitchFamily="34" charset="0"/>
              <a:buChar char="•"/>
            </a:pPr>
            <a:r>
              <a:rPr lang="en-GB" sz="2800" b="1">
                <a:latin typeface="Calibri"/>
              </a:rPr>
              <a:t>Check they have a calculator. Casio Fx-85GTCW (parents pay)</a:t>
            </a:r>
            <a:endParaRPr lang="en-GB" sz="2800" b="1">
              <a:latin typeface="Calibri"/>
              <a:ea typeface="Calibri"/>
              <a:cs typeface="Calibri"/>
            </a:endParaRPr>
          </a:p>
          <a:p>
            <a:pPr marL="571500" indent="-571500">
              <a:buFont typeface="Arial" panose="020B0604020202020204" pitchFamily="34" charset="0"/>
              <a:buChar char="•"/>
            </a:pPr>
            <a:r>
              <a:rPr lang="en-GB" sz="2800" b="1">
                <a:latin typeface="Calibri"/>
              </a:rPr>
              <a:t>Set a study routine but allow breaks to prevent burnout.</a:t>
            </a:r>
            <a:endParaRPr lang="en-GB" sz="2800" b="1">
              <a:latin typeface="Calibri"/>
              <a:ea typeface="Calibri"/>
              <a:cs typeface="Calibri"/>
            </a:endParaRPr>
          </a:p>
          <a:p>
            <a:pPr marL="571500" indent="-571500" algn="l" rtl="0">
              <a:buFont typeface="Arial" panose="020B0604020202020204" pitchFamily="34" charset="0"/>
              <a:buChar char="•"/>
            </a:pPr>
            <a:r>
              <a:rPr lang="en-GB" sz="2800" b="1">
                <a:latin typeface="Calibri"/>
              </a:rPr>
              <a:t>Use online resources and tools</a:t>
            </a:r>
            <a:endParaRPr lang="en-GB" sz="2800" b="1">
              <a:latin typeface="Calibri"/>
              <a:ea typeface="Calibri"/>
              <a:cs typeface="Calibri"/>
            </a:endParaRPr>
          </a:p>
        </p:txBody>
      </p:sp>
      <p:sp>
        <p:nvSpPr>
          <p:cNvPr id="6" name="TextBox 5">
            <a:extLst>
              <a:ext uri="{FF2B5EF4-FFF2-40B4-BE49-F238E27FC236}">
                <a16:creationId xmlns:a16="http://schemas.microsoft.com/office/drawing/2014/main" id="{FFEA5407-68E4-11F4-56FC-6A8C12DD7523}"/>
              </a:ext>
            </a:extLst>
          </p:cNvPr>
          <p:cNvSpPr txBox="1"/>
          <p:nvPr/>
        </p:nvSpPr>
        <p:spPr>
          <a:xfrm>
            <a:off x="332153" y="2071077"/>
            <a:ext cx="10755924" cy="4401205"/>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b="1" dirty="0">
              <a:solidFill>
                <a:srgbClr val="10181F"/>
              </a:solidFill>
              <a:latin typeface="Segoe UI"/>
              <a:ea typeface="Segoe UI"/>
              <a:cs typeface="Segoe UI"/>
            </a:endParaRPr>
          </a:p>
          <a:p>
            <a:r>
              <a:rPr lang="en-US" sz="2800" b="1" dirty="0">
                <a:solidFill>
                  <a:srgbClr val="10181F"/>
                </a:solidFill>
                <a:latin typeface="Segoe UI"/>
                <a:ea typeface="Segoe UI"/>
                <a:cs typeface="Segoe UI"/>
              </a:rPr>
              <a:t>Case 1 </a:t>
            </a:r>
            <a:r>
              <a:rPr lang="en-US" sz="2800" dirty="0">
                <a:solidFill>
                  <a:srgbClr val="10181F"/>
                </a:solidFill>
                <a:latin typeface="Segoe UI"/>
                <a:ea typeface="Segoe UI"/>
                <a:cs typeface="Segoe UI"/>
              </a:rPr>
              <a:t>A parent says: "I was never good at </a:t>
            </a:r>
            <a:r>
              <a:rPr lang="en-US" sz="2800" dirty="0" err="1">
                <a:solidFill>
                  <a:srgbClr val="10181F"/>
                </a:solidFill>
                <a:latin typeface="Segoe UI"/>
                <a:ea typeface="Segoe UI"/>
                <a:cs typeface="Segoe UI"/>
              </a:rPr>
              <a:t>Maths</a:t>
            </a:r>
            <a:r>
              <a:rPr lang="en-US" sz="2800" dirty="0">
                <a:solidFill>
                  <a:srgbClr val="10181F"/>
                </a:solidFill>
                <a:latin typeface="Segoe UI"/>
                <a:ea typeface="Segoe UI"/>
                <a:cs typeface="Segoe UI"/>
              </a:rPr>
              <a:t>, so my child probably won't be good at </a:t>
            </a:r>
            <a:r>
              <a:rPr lang="en-US" sz="2800" dirty="0" err="1">
                <a:solidFill>
                  <a:srgbClr val="10181F"/>
                </a:solidFill>
                <a:latin typeface="Segoe UI"/>
                <a:ea typeface="Segoe UI"/>
                <a:cs typeface="Segoe UI"/>
              </a:rPr>
              <a:t>Maths</a:t>
            </a:r>
            <a:r>
              <a:rPr lang="en-US" sz="2800" dirty="0">
                <a:solidFill>
                  <a:srgbClr val="10181F"/>
                </a:solidFill>
                <a:latin typeface="Segoe UI"/>
                <a:ea typeface="Segoe UI"/>
                <a:cs typeface="Segoe UI"/>
              </a:rPr>
              <a:t> either."</a:t>
            </a:r>
            <a:endParaRPr lang="en-US"/>
          </a:p>
          <a:p>
            <a:endParaRPr lang="en-US" sz="2800" dirty="0">
              <a:solidFill>
                <a:srgbClr val="10181F"/>
              </a:solidFill>
              <a:latin typeface="Segoe UI"/>
              <a:ea typeface="Segoe UI"/>
              <a:cs typeface="Segoe UI"/>
            </a:endParaRPr>
          </a:p>
          <a:p>
            <a:r>
              <a:rPr lang="en-US" sz="2800" b="1" dirty="0">
                <a:solidFill>
                  <a:srgbClr val="10181F"/>
                </a:solidFill>
                <a:latin typeface="Segoe UI"/>
                <a:ea typeface="Segoe UI"/>
                <a:cs typeface="Segoe UI"/>
              </a:rPr>
              <a:t>Case 2 </a:t>
            </a:r>
            <a:r>
              <a:rPr lang="en-US" sz="2800" dirty="0">
                <a:solidFill>
                  <a:srgbClr val="10181F"/>
                </a:solidFill>
                <a:latin typeface="Segoe UI"/>
                <a:ea typeface="Segoe UI"/>
                <a:cs typeface="Segoe UI"/>
              </a:rPr>
              <a:t>A student works hard and keeps </a:t>
            </a:r>
            <a:r>
              <a:rPr lang="en-US" sz="2800" dirty="0" err="1">
                <a:solidFill>
                  <a:srgbClr val="10181F"/>
                </a:solidFill>
                <a:latin typeface="Segoe UI"/>
                <a:ea typeface="Segoe UI"/>
                <a:cs typeface="Segoe UI"/>
              </a:rPr>
              <a:t>practising</a:t>
            </a:r>
            <a:r>
              <a:rPr lang="en-US" sz="2800" dirty="0">
                <a:solidFill>
                  <a:srgbClr val="10181F"/>
                </a:solidFill>
                <a:latin typeface="Segoe UI"/>
                <a:ea typeface="Segoe UI"/>
                <a:cs typeface="Segoe UI"/>
              </a:rPr>
              <a:t> until she get the correct answer.</a:t>
            </a:r>
          </a:p>
          <a:p>
            <a:endParaRPr lang="en-US" sz="2800" dirty="0">
              <a:solidFill>
                <a:srgbClr val="10181F"/>
              </a:solidFill>
              <a:latin typeface="Segoe UI"/>
              <a:ea typeface="Segoe UI"/>
              <a:cs typeface="Segoe UI"/>
            </a:endParaRPr>
          </a:p>
          <a:p>
            <a:r>
              <a:rPr lang="en-US" sz="2800" b="1" dirty="0">
                <a:solidFill>
                  <a:srgbClr val="10181F"/>
                </a:solidFill>
                <a:latin typeface="Segoe UI"/>
                <a:ea typeface="Segoe UI"/>
                <a:cs typeface="Segoe UI"/>
              </a:rPr>
              <a:t>Case 3 </a:t>
            </a:r>
            <a:r>
              <a:rPr lang="en-US" sz="2800" dirty="0">
                <a:solidFill>
                  <a:srgbClr val="10181F"/>
                </a:solidFill>
                <a:latin typeface="Segoe UI"/>
                <a:ea typeface="Segoe UI"/>
                <a:cs typeface="Segoe UI"/>
              </a:rPr>
              <a:t>A student says: "I can do it in my head, so I'll just write down the answer. It saves me time."</a:t>
            </a:r>
          </a:p>
          <a:p>
            <a:endParaRPr lang="en-GB" sz="2800" dirty="0">
              <a:solidFill>
                <a:srgbClr val="10181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705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A9AFFD-288C-E93B-A946-3C58F2CE3640}"/>
              </a:ext>
            </a:extLst>
          </p:cNvPr>
          <p:cNvSpPr txBox="1">
            <a:spLocks noChangeAspect="1"/>
          </p:cNvSpPr>
          <p:nvPr/>
        </p:nvSpPr>
        <p:spPr>
          <a:xfrm>
            <a:off x="2836514" y="297929"/>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Helpful Resources for Supporting Students in Maths</a:t>
            </a:r>
          </a:p>
        </p:txBody>
      </p:sp>
      <p:sp>
        <p:nvSpPr>
          <p:cNvPr id="2" name="Rectangle 1">
            <a:extLst>
              <a:ext uri="{FF2B5EF4-FFF2-40B4-BE49-F238E27FC236}">
                <a16:creationId xmlns:a16="http://schemas.microsoft.com/office/drawing/2014/main" id="{FF63DCBC-138D-DDAA-1060-B87422E7D370}"/>
              </a:ext>
            </a:extLst>
          </p:cNvPr>
          <p:cNvSpPr/>
          <p:nvPr/>
        </p:nvSpPr>
        <p:spPr>
          <a:xfrm>
            <a:off x="440268" y="1981199"/>
            <a:ext cx="10363200" cy="45788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A39FCC5D-16BF-E299-D17B-F4A6F5D25801}"/>
              </a:ext>
            </a:extLst>
          </p:cNvPr>
          <p:cNvSpPr txBox="1"/>
          <p:nvPr/>
        </p:nvSpPr>
        <p:spPr>
          <a:xfrm>
            <a:off x="537648" y="2433891"/>
            <a:ext cx="802801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gn="l" rtl="0">
              <a:buFont typeface="Arial" panose="020B0604020202020204" pitchFamily="34" charset="0"/>
              <a:buChar char="•"/>
            </a:pPr>
            <a:r>
              <a:rPr lang="en-GB" sz="2800">
                <a:latin typeface="Calibri"/>
              </a:rPr>
              <a:t>SPARX – Homework, independent learning</a:t>
            </a:r>
            <a:endParaRPr lang="en-GB" sz="2800">
              <a:latin typeface="Calibri"/>
              <a:ea typeface="Calibri"/>
              <a:cs typeface="Calibri"/>
            </a:endParaRPr>
          </a:p>
          <a:p>
            <a:pPr marL="571500" indent="-571500" algn="l" rtl="0">
              <a:buFont typeface="Arial" panose="020B0604020202020204" pitchFamily="34" charset="0"/>
              <a:buChar char="•"/>
            </a:pPr>
            <a:r>
              <a:rPr lang="en-GB" sz="2800">
                <a:latin typeface="Calibri"/>
              </a:rPr>
              <a:t>Maths Genie</a:t>
            </a:r>
            <a:endParaRPr lang="en-GB" sz="2800">
              <a:latin typeface="Calibri"/>
              <a:ea typeface="Calibri"/>
              <a:cs typeface="Calibri"/>
            </a:endParaRPr>
          </a:p>
          <a:p>
            <a:pPr marL="571500" indent="-571500">
              <a:buFont typeface="Arial" panose="020B0604020202020204" pitchFamily="34" charset="0"/>
              <a:buChar char="•"/>
            </a:pPr>
            <a:r>
              <a:rPr lang="en-GB" sz="2800">
                <a:latin typeface="Calibri"/>
              </a:rPr>
              <a:t>CGP Revision book, The Crossover Book (parents pay)</a:t>
            </a:r>
            <a:endParaRPr lang="en-GB" sz="2800">
              <a:latin typeface="Calibri"/>
              <a:ea typeface="Calibri"/>
              <a:cs typeface="Calibri"/>
            </a:endParaRPr>
          </a:p>
          <a:p>
            <a:pPr marL="571500" indent="-571500" algn="l" rtl="0">
              <a:buFont typeface="Arial" panose="020B0604020202020204" pitchFamily="34" charset="0"/>
              <a:buChar char="•"/>
            </a:pPr>
            <a:r>
              <a:rPr lang="en-GB" sz="2800" err="1">
                <a:latin typeface="Calibri"/>
              </a:rPr>
              <a:t>OnMaths</a:t>
            </a:r>
            <a:endParaRPr lang="en-GB" sz="2800">
              <a:latin typeface="Calibri"/>
              <a:ea typeface="Calibri"/>
              <a:cs typeface="Calibri"/>
            </a:endParaRPr>
          </a:p>
          <a:p>
            <a:pPr marL="571500" indent="-571500" algn="l" rtl="0">
              <a:buFont typeface="Arial" panose="020B0604020202020204" pitchFamily="34" charset="0"/>
              <a:buChar char="•"/>
            </a:pPr>
            <a:r>
              <a:rPr lang="en-GB" sz="2800">
                <a:latin typeface="Calibri"/>
              </a:rPr>
              <a:t>Studymaths.co.uk</a:t>
            </a:r>
            <a:endParaRPr lang="en-GB" sz="2800">
              <a:latin typeface="Calibri"/>
              <a:ea typeface="Calibri"/>
              <a:cs typeface="Calibri"/>
            </a:endParaRPr>
          </a:p>
          <a:p>
            <a:pPr marL="571500" indent="-571500" algn="l" rtl="0">
              <a:buFont typeface="Arial" panose="020B0604020202020204" pitchFamily="34" charset="0"/>
              <a:buChar char="•"/>
            </a:pPr>
            <a:r>
              <a:rPr lang="en-GB" sz="2800" err="1">
                <a:latin typeface="Calibri"/>
              </a:rPr>
              <a:t>Corbettmaths</a:t>
            </a:r>
            <a:endParaRPr lang="en-GB" sz="2800">
              <a:latin typeface="Calibri"/>
              <a:ea typeface="Calibri"/>
              <a:cs typeface="Calibri"/>
            </a:endParaRPr>
          </a:p>
          <a:p>
            <a:pPr marL="571500" indent="-571500">
              <a:buFont typeface="Arial" panose="020B0604020202020204" pitchFamily="34" charset="0"/>
              <a:buChar char="•"/>
            </a:pPr>
            <a:r>
              <a:rPr lang="en-GB" sz="2800">
                <a:latin typeface="Calibri"/>
              </a:rPr>
              <a:t>Drfrostmaths</a:t>
            </a:r>
          </a:p>
          <a:p>
            <a:pPr marL="571500" indent="-571500" algn="l">
              <a:buFont typeface="Arial" panose="020B0604020202020204" pitchFamily="34" charset="0"/>
              <a:buChar char="•"/>
            </a:pPr>
            <a:r>
              <a:rPr lang="en-GB" sz="2800">
                <a:latin typeface="Calibri"/>
                <a:ea typeface="+mn-lt"/>
                <a:cs typeface="+mn-lt"/>
              </a:rPr>
              <a:t>www.mrmorleymaths.co.uk</a:t>
            </a:r>
            <a:endParaRPr lang="en-GB" sz="2800">
              <a:latin typeface="Calibri"/>
              <a:ea typeface="Calibri"/>
              <a:cs typeface="Calibri"/>
            </a:endParaRPr>
          </a:p>
        </p:txBody>
      </p:sp>
      <p:pic>
        <p:nvPicPr>
          <p:cNvPr id="2054" name="Picture 6" descr="higher work">
            <a:extLst>
              <a:ext uri="{FF2B5EF4-FFF2-40B4-BE49-F238E27FC236}">
                <a16:creationId xmlns:a16="http://schemas.microsoft.com/office/drawing/2014/main" id="{B1049443-AA50-13D6-A7DF-6F6465BC4C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7925" y="2434380"/>
            <a:ext cx="1666875" cy="2362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he Ready? Set? Go!: GCSE Maths Crossover Revision Workbook: Kangaroo ...">
            <a:extLst>
              <a:ext uri="{FF2B5EF4-FFF2-40B4-BE49-F238E27FC236}">
                <a16:creationId xmlns:a16="http://schemas.microsoft.com/office/drawing/2014/main" id="{A723951A-2FEF-6A4F-6845-830A3A114B2E}"/>
              </a:ext>
            </a:extLst>
          </p:cNvPr>
          <p:cNvPicPr>
            <a:picLocks noChangeAspect="1"/>
          </p:cNvPicPr>
          <p:nvPr/>
        </p:nvPicPr>
        <p:blipFill>
          <a:blip r:embed="rId3"/>
          <a:stretch>
            <a:fillRect/>
          </a:stretch>
        </p:blipFill>
        <p:spPr>
          <a:xfrm>
            <a:off x="7058025" y="4058390"/>
            <a:ext cx="1509486" cy="2200154"/>
          </a:xfrm>
          <a:prstGeom prst="rect">
            <a:avLst/>
          </a:prstGeom>
        </p:spPr>
      </p:pic>
    </p:spTree>
    <p:extLst>
      <p:ext uri="{BB962C8B-B14F-4D97-AF65-F5344CB8AC3E}">
        <p14:creationId xmlns:p14="http://schemas.microsoft.com/office/powerpoint/2010/main" val="1391985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1631652" y="2057197"/>
            <a:ext cx="7966954" cy="2646878"/>
          </a:xfrm>
          <a:prstGeom prst="rect">
            <a:avLst/>
          </a:prstGeom>
          <a:noFill/>
          <a:ln w="28575">
            <a:solidFill>
              <a:schemeClr val="accent2">
                <a:lumMod val="60000"/>
                <a:lumOff val="40000"/>
              </a:schemeClr>
            </a:solidFill>
          </a:ln>
        </p:spPr>
        <p:txBody>
          <a:bodyPr wrap="square" rtlCol="0">
            <a:spAutoFit/>
          </a:bodyPr>
          <a:lstStyle/>
          <a:p>
            <a:pPr algn="ctr"/>
            <a:r>
              <a:rPr lang="en-GB" sz="16600" b="1">
                <a:solidFill>
                  <a:schemeClr val="bg1"/>
                </a:solidFill>
                <a:latin typeface="Calibri" panose="020F0502020204030204" pitchFamily="34" charset="0"/>
                <a:ea typeface="Calibri" panose="020F0502020204030204" pitchFamily="34" charset="0"/>
                <a:cs typeface="Calibri" panose="020F0502020204030204" pitchFamily="34" charset="0"/>
              </a:rPr>
              <a:t>Science</a:t>
            </a:r>
          </a:p>
        </p:txBody>
      </p:sp>
    </p:spTree>
    <p:extLst>
      <p:ext uri="{BB962C8B-B14F-4D97-AF65-F5344CB8AC3E}">
        <p14:creationId xmlns:p14="http://schemas.microsoft.com/office/powerpoint/2010/main" val="1304154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2607012" y="255067"/>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What Students are Currently Studying in Science</a:t>
            </a:r>
          </a:p>
        </p:txBody>
      </p:sp>
      <p:sp>
        <p:nvSpPr>
          <p:cNvPr id="3" name="TextBox 2">
            <a:extLst>
              <a:ext uri="{FF2B5EF4-FFF2-40B4-BE49-F238E27FC236}">
                <a16:creationId xmlns:a16="http://schemas.microsoft.com/office/drawing/2014/main" id="{9DA9AFFD-288C-E93B-A946-3C58F2CE3640}"/>
              </a:ext>
            </a:extLst>
          </p:cNvPr>
          <p:cNvSpPr txBox="1">
            <a:spLocks noChangeAspect="1"/>
          </p:cNvSpPr>
          <p:nvPr/>
        </p:nvSpPr>
        <p:spPr>
          <a:xfrm>
            <a:off x="431847" y="2360958"/>
            <a:ext cx="10549265" cy="3785652"/>
          </a:xfrm>
          <a:prstGeom prst="rect">
            <a:avLst/>
          </a:prstGeom>
          <a:noFill/>
          <a:ln w="28575">
            <a:solidFill>
              <a:schemeClr val="accent2">
                <a:lumMod val="60000"/>
                <a:lumOff val="40000"/>
              </a:schemeClr>
            </a:solidFill>
          </a:ln>
        </p:spPr>
        <p:txBody>
          <a:bodyPr wrap="square" rtlCol="0">
            <a:spAutoFit/>
          </a:bodyPr>
          <a:lstStyle/>
          <a:p>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All students, both triple and combined students are currently studying the content in paper 2.</a:t>
            </a:r>
          </a:p>
          <a:p>
            <a:endParaRPr lang="en-GB" sz="4000" b="1">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More details on the individual topics can be found on the science long term plan on the school website.</a:t>
            </a:r>
          </a:p>
        </p:txBody>
      </p:sp>
    </p:spTree>
    <p:extLst>
      <p:ext uri="{BB962C8B-B14F-4D97-AF65-F5344CB8AC3E}">
        <p14:creationId xmlns:p14="http://schemas.microsoft.com/office/powerpoint/2010/main" val="1727456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FF61732-53F7-9D1B-110F-320496C0C413}"/>
              </a:ext>
            </a:extLst>
          </p:cNvPr>
          <p:cNvSpPr>
            <a:spLocks noGrp="1"/>
          </p:cNvSpPr>
          <p:nvPr>
            <p:ph type="ftr" sz="quarter" idx="4294967295"/>
          </p:nvPr>
        </p:nvSpPr>
        <p:spPr>
          <a:xfrm>
            <a:off x="3699164" y="6356350"/>
            <a:ext cx="4793672" cy="365125"/>
          </a:xfrm>
          <a:prstGeom prst="rect">
            <a:avLst/>
          </a:prstGeom>
        </p:spPr>
        <p:txBody>
          <a:bodyPr/>
          <a:lstStyle/>
          <a:p>
            <a:r>
              <a:rPr lang="en-GB"/>
              <a:t>Empowering everyone to be the best they can be, optimising their future success, wellbeing and contribution to community and society</a:t>
            </a:r>
          </a:p>
        </p:txBody>
      </p:sp>
      <p:sp>
        <p:nvSpPr>
          <p:cNvPr id="5" name="TextBox 4">
            <a:extLst>
              <a:ext uri="{FF2B5EF4-FFF2-40B4-BE49-F238E27FC236}">
                <a16:creationId xmlns:a16="http://schemas.microsoft.com/office/drawing/2014/main" id="{9DA9AFFD-288C-E93B-A946-3C58F2CE3640}"/>
              </a:ext>
            </a:extLst>
          </p:cNvPr>
          <p:cNvSpPr txBox="1">
            <a:spLocks noChangeAspect="1"/>
          </p:cNvSpPr>
          <p:nvPr/>
        </p:nvSpPr>
        <p:spPr>
          <a:xfrm>
            <a:off x="2521287" y="297929"/>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How Parents can Support Students at Home in Science</a:t>
            </a:r>
          </a:p>
        </p:txBody>
      </p:sp>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431847" y="2360958"/>
            <a:ext cx="10549265" cy="3170099"/>
          </a:xfrm>
          <a:prstGeom prst="rect">
            <a:avLst/>
          </a:prstGeom>
          <a:noFill/>
          <a:ln w="28575">
            <a:solidFill>
              <a:schemeClr val="accent2">
                <a:lumMod val="60000"/>
                <a:lumOff val="40000"/>
              </a:schemeClr>
            </a:solidFill>
          </a:ln>
        </p:spPr>
        <p:txBody>
          <a:bodyPr wrap="square" lIns="91440" tIns="45720" rIns="91440" bIns="45720" rtlCol="0" anchor="t">
            <a:spAutoFit/>
          </a:bodyPr>
          <a:lstStyle/>
          <a:p>
            <a:r>
              <a:rPr lang="en-GB" sz="4000" b="1">
                <a:solidFill>
                  <a:schemeClr val="bg1"/>
                </a:solidFill>
                <a:latin typeface="Calibri"/>
                <a:ea typeface="Calibri"/>
                <a:cs typeface="Calibri"/>
              </a:rPr>
              <a:t>Homework on </a:t>
            </a:r>
            <a:r>
              <a:rPr lang="en-GB" sz="4000" b="1" err="1">
                <a:solidFill>
                  <a:schemeClr val="bg1"/>
                </a:solidFill>
                <a:latin typeface="Calibri"/>
                <a:ea typeface="Calibri"/>
                <a:cs typeface="Calibri"/>
              </a:rPr>
              <a:t>Sparx</a:t>
            </a:r>
            <a:r>
              <a:rPr lang="en-GB" sz="4000" b="1">
                <a:solidFill>
                  <a:schemeClr val="bg1"/>
                </a:solidFill>
                <a:latin typeface="Calibri"/>
                <a:ea typeface="Calibri"/>
                <a:cs typeface="Calibri"/>
              </a:rPr>
              <a:t> Science is set weekly on a Thursday and due in the following Wednesday.</a:t>
            </a:r>
            <a:endParaRPr lang="en-GB" sz="4000">
              <a:solidFill>
                <a:schemeClr val="bg1"/>
              </a:solidFill>
              <a:latin typeface="Calibri"/>
              <a:ea typeface="Calibri"/>
              <a:cs typeface="Calibri"/>
            </a:endParaRPr>
          </a:p>
          <a:p>
            <a:endParaRPr lang="en-GB" sz="4000">
              <a:solidFill>
                <a:srgbClr val="FFFFFF"/>
              </a:solidFill>
              <a:latin typeface="Calibri" panose="020F0502020204030204" pitchFamily="34" charset="0"/>
              <a:ea typeface="Calibri" panose="020F0502020204030204" pitchFamily="34" charset="0"/>
              <a:cs typeface="Calibri" panose="020F0502020204030204" pitchFamily="34" charset="0"/>
            </a:endParaRPr>
          </a:p>
          <a:p>
            <a:r>
              <a:rPr lang="en-GB" sz="4000" b="1">
                <a:solidFill>
                  <a:schemeClr val="bg1"/>
                </a:solidFill>
                <a:latin typeface="Calibri"/>
                <a:ea typeface="Calibri"/>
                <a:cs typeface="Calibri"/>
              </a:rPr>
              <a:t>Revision of the topics in paper 1 ready for the mock exams. Topic lists are on Class Charts.</a:t>
            </a:r>
            <a:endParaRPr lang="en-GB">
              <a:solidFill>
                <a:schemeClr val="bg1"/>
              </a:solidFill>
              <a:latin typeface="Calibri"/>
              <a:ea typeface="Calibri"/>
              <a:cs typeface="Calibri"/>
            </a:endParaRPr>
          </a:p>
        </p:txBody>
      </p:sp>
    </p:spTree>
    <p:extLst>
      <p:ext uri="{BB962C8B-B14F-4D97-AF65-F5344CB8AC3E}">
        <p14:creationId xmlns:p14="http://schemas.microsoft.com/office/powerpoint/2010/main" val="1120086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A9AFFD-288C-E93B-A946-3C58F2CE3640}"/>
              </a:ext>
            </a:extLst>
          </p:cNvPr>
          <p:cNvSpPr txBox="1">
            <a:spLocks noChangeAspect="1"/>
          </p:cNvSpPr>
          <p:nvPr/>
        </p:nvSpPr>
        <p:spPr>
          <a:xfrm>
            <a:off x="2521287" y="297929"/>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Helpful Resources for Supporting Students in Science</a:t>
            </a:r>
          </a:p>
        </p:txBody>
      </p:sp>
      <p:sp>
        <p:nvSpPr>
          <p:cNvPr id="3" name="TextBox 2">
            <a:extLst>
              <a:ext uri="{FF2B5EF4-FFF2-40B4-BE49-F238E27FC236}">
                <a16:creationId xmlns:a16="http://schemas.microsoft.com/office/drawing/2014/main" id="{9DA9AFFD-288C-E93B-A946-3C58F2CE3640}"/>
              </a:ext>
            </a:extLst>
          </p:cNvPr>
          <p:cNvSpPr txBox="1">
            <a:spLocks noChangeAspect="1"/>
          </p:cNvSpPr>
          <p:nvPr/>
        </p:nvSpPr>
        <p:spPr>
          <a:xfrm>
            <a:off x="423534" y="1903758"/>
            <a:ext cx="7795049" cy="4247317"/>
          </a:xfrm>
          <a:prstGeom prst="rect">
            <a:avLst/>
          </a:prstGeom>
          <a:noFill/>
          <a:ln w="28575">
            <a:solidFill>
              <a:schemeClr val="accent2">
                <a:lumMod val="60000"/>
                <a:lumOff val="40000"/>
              </a:schemeClr>
            </a:solidFill>
          </a:ln>
        </p:spPr>
        <p:txBody>
          <a:bodyPr wrap="square" lIns="91440" tIns="45720" rIns="91440" bIns="45720" rtlCol="0" anchor="t">
            <a:spAutoFit/>
          </a:bodyPr>
          <a:lstStyle/>
          <a:p>
            <a:pPr marL="571500" indent="-571500">
              <a:spcAft>
                <a:spcPts val="1200"/>
              </a:spcAft>
              <a:buFont typeface="Arial" panose="020B0604020202020204" pitchFamily="34" charset="0"/>
              <a:buChar char="•"/>
            </a:pPr>
            <a:r>
              <a:rPr lang="en-GB" sz="4000" b="1" err="1">
                <a:solidFill>
                  <a:schemeClr val="bg1"/>
                </a:solidFill>
                <a:latin typeface="Calibri"/>
                <a:ea typeface="Calibri"/>
                <a:cs typeface="Calibri"/>
              </a:rPr>
              <a:t>Sparx</a:t>
            </a:r>
            <a:r>
              <a:rPr lang="en-GB" sz="4000" b="1">
                <a:solidFill>
                  <a:schemeClr val="bg1"/>
                </a:solidFill>
                <a:latin typeface="Calibri"/>
                <a:ea typeface="Calibri"/>
                <a:cs typeface="Calibri"/>
              </a:rPr>
              <a:t> Science</a:t>
            </a:r>
            <a:endParaRPr lang="en-GB" sz="40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571500" indent="-571500">
              <a:spcAft>
                <a:spcPts val="1200"/>
              </a:spcAft>
              <a:buFont typeface="Arial" panose="020B0604020202020204" pitchFamily="34" charset="0"/>
              <a:buChar char="•"/>
            </a:pPr>
            <a:r>
              <a:rPr lang="en-GB" sz="4000" b="1">
                <a:solidFill>
                  <a:schemeClr val="bg1"/>
                </a:solidFill>
                <a:latin typeface="Calibri"/>
                <a:ea typeface="Calibri"/>
                <a:cs typeface="Calibri"/>
              </a:rPr>
              <a:t>Kerboodle</a:t>
            </a:r>
          </a:p>
          <a:p>
            <a:pPr marL="571500" indent="-571500">
              <a:spcAft>
                <a:spcPts val="1200"/>
              </a:spcAft>
              <a:buFont typeface="Arial" panose="020B0604020202020204" pitchFamily="34" charset="0"/>
              <a:buChar char="•"/>
            </a:pPr>
            <a:r>
              <a:rPr lang="en-GB" sz="4000" b="1">
                <a:solidFill>
                  <a:schemeClr val="bg1"/>
                </a:solidFill>
                <a:latin typeface="Calibri"/>
                <a:ea typeface="Calibri"/>
                <a:cs typeface="Calibri"/>
              </a:rPr>
              <a:t>BBC bitesize – AQA trilogy or separate science</a:t>
            </a:r>
          </a:p>
          <a:p>
            <a:pPr marL="571500" indent="-571500">
              <a:spcAft>
                <a:spcPts val="1200"/>
              </a:spcAft>
              <a:buFont typeface="Arial" panose="020B0604020202020204" pitchFamily="34" charset="0"/>
              <a:buChar char="•"/>
            </a:pP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Revision guides and workbooks on parent pay.</a:t>
            </a:r>
          </a:p>
        </p:txBody>
      </p:sp>
      <p:pic>
        <p:nvPicPr>
          <p:cNvPr id="2" name="Picture 1" descr="A green cover with white text and black text&#10;&#10;AI-generated content may be incorrect.">
            <a:extLst>
              <a:ext uri="{FF2B5EF4-FFF2-40B4-BE49-F238E27FC236}">
                <a16:creationId xmlns:a16="http://schemas.microsoft.com/office/drawing/2014/main" id="{2C080741-9A4C-3FF8-86FE-AABEA11FABDA}"/>
              </a:ext>
            </a:extLst>
          </p:cNvPr>
          <p:cNvPicPr>
            <a:picLocks noChangeAspect="1"/>
          </p:cNvPicPr>
          <p:nvPr/>
        </p:nvPicPr>
        <p:blipFill>
          <a:blip r:embed="rId2"/>
          <a:stretch>
            <a:fillRect/>
          </a:stretch>
        </p:blipFill>
        <p:spPr>
          <a:xfrm>
            <a:off x="9506121" y="1714443"/>
            <a:ext cx="1552575" cy="2162175"/>
          </a:xfrm>
          <a:prstGeom prst="rect">
            <a:avLst/>
          </a:prstGeom>
        </p:spPr>
      </p:pic>
      <p:pic>
        <p:nvPicPr>
          <p:cNvPr id="5" name="Picture 4" descr="A book cover with text and pictures&#10;&#10;AI-generated content may be incorrect.">
            <a:extLst>
              <a:ext uri="{FF2B5EF4-FFF2-40B4-BE49-F238E27FC236}">
                <a16:creationId xmlns:a16="http://schemas.microsoft.com/office/drawing/2014/main" id="{E44B4FFB-6FCE-969D-55F8-3CAE790DAF96}"/>
              </a:ext>
            </a:extLst>
          </p:cNvPr>
          <p:cNvPicPr>
            <a:picLocks noChangeAspect="1"/>
          </p:cNvPicPr>
          <p:nvPr/>
        </p:nvPicPr>
        <p:blipFill>
          <a:blip r:embed="rId3"/>
          <a:stretch>
            <a:fillRect/>
          </a:stretch>
        </p:blipFill>
        <p:spPr>
          <a:xfrm>
            <a:off x="9019543" y="4161277"/>
            <a:ext cx="1552575" cy="2152650"/>
          </a:xfrm>
          <a:prstGeom prst="rect">
            <a:avLst/>
          </a:prstGeom>
        </p:spPr>
      </p:pic>
      <p:pic>
        <p:nvPicPr>
          <p:cNvPr id="6" name="Picture 5" descr="A blue cover with text and images&#10;&#10;AI-generated content may be incorrect.">
            <a:extLst>
              <a:ext uri="{FF2B5EF4-FFF2-40B4-BE49-F238E27FC236}">
                <a16:creationId xmlns:a16="http://schemas.microsoft.com/office/drawing/2014/main" id="{1277AB21-8C1A-DB21-2D69-3DF00BCD7560}"/>
              </a:ext>
            </a:extLst>
          </p:cNvPr>
          <p:cNvPicPr>
            <a:picLocks noChangeAspect="1"/>
          </p:cNvPicPr>
          <p:nvPr/>
        </p:nvPicPr>
        <p:blipFill>
          <a:blip r:embed="rId4"/>
          <a:stretch>
            <a:fillRect/>
          </a:stretch>
        </p:blipFill>
        <p:spPr>
          <a:xfrm>
            <a:off x="7728160" y="1712320"/>
            <a:ext cx="1564740" cy="2175602"/>
          </a:xfrm>
          <a:prstGeom prst="rect">
            <a:avLst/>
          </a:prstGeom>
        </p:spPr>
      </p:pic>
    </p:spTree>
    <p:extLst>
      <p:ext uri="{BB962C8B-B14F-4D97-AF65-F5344CB8AC3E}">
        <p14:creationId xmlns:p14="http://schemas.microsoft.com/office/powerpoint/2010/main" val="3962418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1631652" y="2057197"/>
            <a:ext cx="7966954" cy="2646878"/>
          </a:xfrm>
          <a:prstGeom prst="rect">
            <a:avLst/>
          </a:prstGeom>
          <a:noFill/>
          <a:ln w="28575">
            <a:solidFill>
              <a:schemeClr val="accent2">
                <a:lumMod val="60000"/>
                <a:lumOff val="40000"/>
              </a:schemeClr>
            </a:solidFill>
          </a:ln>
        </p:spPr>
        <p:txBody>
          <a:bodyPr wrap="square" rtlCol="0">
            <a:spAutoFit/>
          </a:bodyPr>
          <a:lstStyle/>
          <a:p>
            <a:pPr algn="ctr"/>
            <a:r>
              <a:rPr lang="en-GB" sz="16600" b="1">
                <a:solidFill>
                  <a:schemeClr val="bg1"/>
                </a:solidFill>
                <a:latin typeface="Calibri" panose="020F0502020204030204" pitchFamily="34" charset="0"/>
                <a:ea typeface="Calibri" panose="020F0502020204030204" pitchFamily="34" charset="0"/>
                <a:cs typeface="Calibri" panose="020F0502020204030204" pitchFamily="34" charset="0"/>
              </a:rPr>
              <a:t>MFL</a:t>
            </a:r>
          </a:p>
        </p:txBody>
      </p:sp>
    </p:spTree>
    <p:extLst>
      <p:ext uri="{BB962C8B-B14F-4D97-AF65-F5344CB8AC3E}">
        <p14:creationId xmlns:p14="http://schemas.microsoft.com/office/powerpoint/2010/main" val="1106750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a:t>Spanish: What students are doing now.</a:t>
            </a:r>
          </a:p>
        </p:txBody>
      </p:sp>
      <p:sp>
        <p:nvSpPr>
          <p:cNvPr id="5" name="Content Placeholder 4"/>
          <p:cNvSpPr>
            <a:spLocks noGrp="1"/>
          </p:cNvSpPr>
          <p:nvPr>
            <p:ph idx="1"/>
          </p:nvPr>
        </p:nvSpPr>
        <p:spPr>
          <a:xfrm>
            <a:off x="838200" y="1488741"/>
            <a:ext cx="10515600" cy="5056438"/>
          </a:xfrm>
        </p:spPr>
        <p:txBody>
          <a:bodyPr vert="horz" lIns="91440" tIns="45720" rIns="91440" bIns="45720" rtlCol="0" anchor="t">
            <a:normAutofit/>
          </a:bodyPr>
          <a:lstStyle/>
          <a:p>
            <a:pPr marL="0" indent="0">
              <a:buNone/>
            </a:pPr>
            <a:r>
              <a:rPr lang="en-GB" sz="3000">
                <a:latin typeface="Calibri"/>
                <a:ea typeface="Calibri"/>
                <a:cs typeface="Calibri"/>
              </a:rPr>
              <a:t>HT1: </a:t>
            </a:r>
            <a:r>
              <a:rPr lang="en-GB" sz="3000" i="1">
                <a:latin typeface="Calibri"/>
                <a:ea typeface="Calibri"/>
                <a:cs typeface="Calibri"/>
              </a:rPr>
              <a:t> Mi barrio y </a:t>
            </a:r>
            <a:r>
              <a:rPr lang="en-GB" sz="3000" i="1" err="1">
                <a:latin typeface="Calibri"/>
                <a:ea typeface="Calibri"/>
                <a:cs typeface="Calibri"/>
              </a:rPr>
              <a:t>yo</a:t>
            </a:r>
            <a:r>
              <a:rPr lang="en-GB" sz="3000" i="1">
                <a:latin typeface="Calibri"/>
                <a:ea typeface="Calibri"/>
                <a:cs typeface="Calibri"/>
              </a:rPr>
              <a:t>  (My neighbourhood and I) –</a:t>
            </a:r>
            <a:r>
              <a:rPr lang="en-GB" sz="3000">
                <a:latin typeface="Calibri"/>
                <a:ea typeface="Calibri"/>
                <a:cs typeface="Calibri"/>
              </a:rPr>
              <a:t> describing where we live now, how it has changed and where we would like to live, and describing shopping preferences.</a:t>
            </a:r>
          </a:p>
          <a:p>
            <a:pPr marL="0" indent="0">
              <a:buNone/>
            </a:pPr>
            <a:endParaRPr lang="en-GB" sz="3000"/>
          </a:p>
          <a:p>
            <a:pPr marL="0" indent="0">
              <a:buNone/>
            </a:pPr>
            <a:r>
              <a:rPr lang="en-GB" sz="3000">
                <a:latin typeface="Calibri"/>
                <a:ea typeface="Calibri"/>
                <a:cs typeface="Calibri"/>
              </a:rPr>
              <a:t>Preparing for mock exams, particularly the speaking exam, by learning and practising their general conversation questions.</a:t>
            </a:r>
          </a:p>
          <a:p>
            <a:pPr marL="0" indent="0">
              <a:buNone/>
            </a:pPr>
            <a:endParaRPr lang="en-GB" sz="3000" i="1"/>
          </a:p>
          <a:p>
            <a:pPr marL="0" indent="0">
              <a:buNone/>
            </a:pPr>
            <a:r>
              <a:rPr lang="en-GB" sz="3000">
                <a:latin typeface="Calibri"/>
                <a:ea typeface="Calibri"/>
                <a:cs typeface="Calibri"/>
              </a:rPr>
              <a:t>HT2: </a:t>
            </a:r>
            <a:r>
              <a:rPr lang="en-GB" sz="3000" i="1">
                <a:latin typeface="Calibri"/>
                <a:ea typeface="Calibri"/>
                <a:cs typeface="Calibri"/>
              </a:rPr>
              <a:t>El </a:t>
            </a:r>
            <a:r>
              <a:rPr lang="en-GB" sz="3000" i="1" err="1">
                <a:latin typeface="Calibri"/>
                <a:ea typeface="Calibri"/>
                <a:cs typeface="Calibri"/>
              </a:rPr>
              <a:t>mundo</a:t>
            </a:r>
            <a:r>
              <a:rPr lang="en-GB" sz="3000" i="1">
                <a:latin typeface="Calibri"/>
                <a:ea typeface="Calibri"/>
                <a:cs typeface="Calibri"/>
              </a:rPr>
              <a:t> </a:t>
            </a:r>
            <a:r>
              <a:rPr lang="en-GB" sz="3000" i="1" err="1">
                <a:latin typeface="Calibri"/>
                <a:ea typeface="Calibri"/>
                <a:cs typeface="Calibri"/>
              </a:rPr>
              <a:t>mejor</a:t>
            </a:r>
            <a:r>
              <a:rPr lang="en-GB" sz="3000" i="1">
                <a:latin typeface="Calibri"/>
                <a:ea typeface="Calibri"/>
                <a:cs typeface="Calibri"/>
              </a:rPr>
              <a:t> para </a:t>
            </a:r>
            <a:r>
              <a:rPr lang="en-GB" sz="3000" i="1" err="1">
                <a:latin typeface="Calibri"/>
                <a:ea typeface="Calibri"/>
                <a:cs typeface="Calibri"/>
              </a:rPr>
              <a:t>todos</a:t>
            </a:r>
            <a:r>
              <a:rPr lang="en-GB" sz="3000" i="1">
                <a:latin typeface="Calibri"/>
                <a:ea typeface="Calibri"/>
                <a:cs typeface="Calibri"/>
              </a:rPr>
              <a:t> (A better world for all)</a:t>
            </a:r>
            <a:r>
              <a:rPr lang="en-GB" sz="3000">
                <a:latin typeface="Calibri"/>
                <a:ea typeface="Calibri"/>
                <a:cs typeface="Calibri"/>
              </a:rPr>
              <a:t> - talking about how to help </a:t>
            </a:r>
            <a:r>
              <a:rPr lang="en-GB" sz="3000" err="1">
                <a:latin typeface="Calibri"/>
                <a:ea typeface="Calibri"/>
                <a:cs typeface="Calibri"/>
              </a:rPr>
              <a:t>ijn</a:t>
            </a:r>
            <a:r>
              <a:rPr lang="en-GB" sz="3000">
                <a:latin typeface="Calibri"/>
                <a:ea typeface="Calibri"/>
                <a:cs typeface="Calibri"/>
              </a:rPr>
              <a:t> your community, climate change, actions to help the environment, and  solutions.</a:t>
            </a:r>
          </a:p>
        </p:txBody>
      </p:sp>
    </p:spTree>
    <p:extLst>
      <p:ext uri="{BB962C8B-B14F-4D97-AF65-F5344CB8AC3E}">
        <p14:creationId xmlns:p14="http://schemas.microsoft.com/office/powerpoint/2010/main" val="1039284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What can I do to support my child right now?</a:t>
            </a:r>
          </a:p>
        </p:txBody>
      </p:sp>
      <p:sp>
        <p:nvSpPr>
          <p:cNvPr id="3" name="Content Placeholder 2"/>
          <p:cNvSpPr>
            <a:spLocks noGrp="1"/>
          </p:cNvSpPr>
          <p:nvPr>
            <p:ph idx="1"/>
          </p:nvPr>
        </p:nvSpPr>
        <p:spPr/>
        <p:txBody>
          <a:bodyPr vert="horz" lIns="91440" tIns="45720" rIns="91440" bIns="45720" rtlCol="0" anchor="t">
            <a:noAutofit/>
          </a:bodyPr>
          <a:lstStyle/>
          <a:p>
            <a:pPr marL="514350" indent="-514350">
              <a:buAutoNum type="arabicParenR"/>
            </a:pPr>
            <a:r>
              <a:rPr lang="en-GB" sz="2800">
                <a:latin typeface="Calibri"/>
                <a:ea typeface="Calibri"/>
                <a:cs typeface="Calibri"/>
              </a:rPr>
              <a:t>Ensure that your child is regularly learning their vocabulary using Quizlet and/or the look/cover/write/check method. Students are given new vocabulary to learn and are tested every week.</a:t>
            </a:r>
          </a:p>
          <a:p>
            <a:pPr marL="514350" indent="-514350">
              <a:buAutoNum type="arabicParenR"/>
            </a:pPr>
            <a:r>
              <a:rPr lang="en-GB" sz="2800">
                <a:highlight>
                  <a:srgbClr val="FFFF00"/>
                </a:highlight>
                <a:latin typeface="Calibri"/>
                <a:ea typeface="Calibri"/>
                <a:cs typeface="Calibri"/>
              </a:rPr>
              <a:t>Practise their General Conversation questions with them. Students should know which questions they need to practise for the mock speaking exams on w/c 12 October.</a:t>
            </a:r>
          </a:p>
          <a:p>
            <a:pPr marL="514350" indent="-514350">
              <a:buAutoNum type="arabicParenR"/>
            </a:pPr>
            <a:r>
              <a:rPr lang="en-GB" sz="2800">
                <a:latin typeface="Calibri"/>
                <a:ea typeface="Calibri"/>
                <a:cs typeface="Calibri"/>
              </a:rPr>
              <a:t>Encourage them to attend interventions on Tuesday Weeks 1 and 2.</a:t>
            </a:r>
          </a:p>
          <a:p>
            <a:pPr marL="514350" indent="-514350">
              <a:buAutoNum type="arabicParenR"/>
            </a:pPr>
            <a:r>
              <a:rPr lang="en-GB" sz="2800">
                <a:latin typeface="Calibri"/>
                <a:ea typeface="Calibri"/>
                <a:cs typeface="Calibri"/>
              </a:rPr>
              <a:t>Encourage them to use activehub.pearson.com for revision, their teacher will set tasks for them to complete. </a:t>
            </a:r>
            <a:endParaRPr lang="en-GB" sz="2800">
              <a:latin typeface="Calibri"/>
            </a:endParaRPr>
          </a:p>
          <a:p>
            <a:pPr marL="514350" indent="-514350">
              <a:buAutoNum type="arabicParenR"/>
            </a:pPr>
            <a:r>
              <a:rPr lang="en-GB" sz="2800">
                <a:latin typeface="Calibri"/>
                <a:ea typeface="Calibri"/>
                <a:cs typeface="Calibri"/>
              </a:rPr>
              <a:t>Encourage them to expose themselves to target language media (films, TV, music, YouTube).</a:t>
            </a:r>
          </a:p>
        </p:txBody>
      </p:sp>
    </p:spTree>
    <p:extLst>
      <p:ext uri="{BB962C8B-B14F-4D97-AF65-F5344CB8AC3E}">
        <p14:creationId xmlns:p14="http://schemas.microsoft.com/office/powerpoint/2010/main" val="723709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2880" y="2512"/>
            <a:ext cx="4707148" cy="1325563"/>
          </a:xfrm>
        </p:spPr>
        <p:txBody>
          <a:bodyPr/>
          <a:lstStyle/>
          <a:p>
            <a:r>
              <a:rPr lang="en-GB"/>
              <a:t>Useful resources:</a:t>
            </a:r>
          </a:p>
        </p:txBody>
      </p:sp>
      <p:sp>
        <p:nvSpPr>
          <p:cNvPr id="3" name="Content Placeholder 2"/>
          <p:cNvSpPr>
            <a:spLocks noGrp="1"/>
          </p:cNvSpPr>
          <p:nvPr>
            <p:ph idx="1"/>
          </p:nvPr>
        </p:nvSpPr>
        <p:spPr>
          <a:xfrm>
            <a:off x="421106" y="1331495"/>
            <a:ext cx="10515600" cy="5133474"/>
          </a:xfrm>
        </p:spPr>
        <p:txBody>
          <a:bodyPr vert="horz" lIns="91440" tIns="45720" rIns="91440" bIns="45720" rtlCol="0" anchor="t">
            <a:noAutofit/>
          </a:bodyPr>
          <a:lstStyle/>
          <a:p>
            <a:r>
              <a:rPr lang="en-GB" sz="2800">
                <a:latin typeface="Calibri"/>
                <a:ea typeface="Calibri"/>
                <a:cs typeface="Calibri"/>
              </a:rPr>
              <a:t>www.activehub.pearson.com</a:t>
            </a:r>
          </a:p>
          <a:p>
            <a:r>
              <a:rPr lang="en-GB" sz="2800">
                <a:latin typeface="Calibri"/>
                <a:ea typeface="Calibri"/>
                <a:cs typeface="Calibri"/>
              </a:rPr>
              <a:t>End of chapter tests in Pearson Edexcel Spanish GCSE textbooks</a:t>
            </a:r>
          </a:p>
          <a:p>
            <a:r>
              <a:rPr lang="en-GB" sz="2800">
                <a:latin typeface="Calibri"/>
                <a:ea typeface="Calibri"/>
                <a:cs typeface="Calibri"/>
              </a:rPr>
              <a:t>CGP Revision and Practice workbook</a:t>
            </a:r>
          </a:p>
          <a:p>
            <a:r>
              <a:rPr lang="en-GB" sz="2800">
                <a:latin typeface="Calibri"/>
                <a:ea typeface="Calibri"/>
                <a:cs typeface="Calibri"/>
              </a:rPr>
              <a:t>CGP Exam Practice workbook</a:t>
            </a:r>
          </a:p>
          <a:p>
            <a:r>
              <a:rPr lang="en-GB" sz="2800">
                <a:latin typeface="Calibri"/>
                <a:ea typeface="Calibri"/>
                <a:cs typeface="Calibri"/>
              </a:rPr>
              <a:t>CGP Translation skills workbook</a:t>
            </a:r>
          </a:p>
          <a:p>
            <a:r>
              <a:rPr lang="en-GB" sz="2800">
                <a:latin typeface="Calibri"/>
                <a:ea typeface="Calibri"/>
                <a:cs typeface="Calibri"/>
              </a:rPr>
              <a:t>BBC Bitesize</a:t>
            </a:r>
          </a:p>
          <a:p>
            <a:r>
              <a:rPr lang="en-GB" sz="2800">
                <a:latin typeface="Calibri"/>
                <a:ea typeface="Calibri"/>
                <a:cs typeface="Calibri"/>
              </a:rPr>
              <a:t>Quizlet</a:t>
            </a:r>
          </a:p>
          <a:p>
            <a:r>
              <a:rPr lang="en-GB" sz="2800">
                <a:latin typeface="Calibri"/>
                <a:ea typeface="Calibri"/>
                <a:cs typeface="Calibri"/>
              </a:rPr>
              <a:t>Easy Spanish</a:t>
            </a:r>
          </a:p>
          <a:p>
            <a:r>
              <a:rPr lang="en-GB" sz="2800">
                <a:latin typeface="Calibri"/>
                <a:ea typeface="Calibri"/>
                <a:cs typeface="Calibri"/>
              </a:rPr>
              <a:t>Past reading and listening papers have some use although the spec has changed.  </a:t>
            </a:r>
          </a:p>
          <a:p>
            <a:endParaRPr lang="en-GB">
              <a:ea typeface="Calibri" panose="020F0502020204030204"/>
              <a:cs typeface="Calibri" panose="020F0502020204030204"/>
            </a:endParaRPr>
          </a:p>
        </p:txBody>
      </p:sp>
      <p:sp>
        <p:nvSpPr>
          <p:cNvPr id="4" name="Rectangle 3"/>
          <p:cNvSpPr/>
          <p:nvPr/>
        </p:nvSpPr>
        <p:spPr>
          <a:xfrm>
            <a:off x="6923252" y="2486310"/>
            <a:ext cx="5053263" cy="28234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a:t>As this is the second year of a new specification, please ensure all revision resources are for the 2026 Pearson Edexcel exam!</a:t>
            </a:r>
            <a:endParaRPr lang="en-GB" sz="3200">
              <a:ea typeface="Calibri"/>
              <a:cs typeface="Calibri"/>
            </a:endParaRPr>
          </a:p>
        </p:txBody>
      </p:sp>
    </p:spTree>
    <p:extLst>
      <p:ext uri="{BB962C8B-B14F-4D97-AF65-F5344CB8AC3E}">
        <p14:creationId xmlns:p14="http://schemas.microsoft.com/office/powerpoint/2010/main" val="1653520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441960" y="2057197"/>
            <a:ext cx="10332720" cy="2646878"/>
          </a:xfrm>
          <a:prstGeom prst="rect">
            <a:avLst/>
          </a:prstGeom>
          <a:noFill/>
          <a:ln w="28575">
            <a:solidFill>
              <a:schemeClr val="accent2">
                <a:lumMod val="60000"/>
                <a:lumOff val="40000"/>
              </a:schemeClr>
            </a:solidFill>
          </a:ln>
        </p:spPr>
        <p:txBody>
          <a:bodyPr wrap="square" rtlCol="0">
            <a:spAutoFit/>
          </a:bodyPr>
          <a:lstStyle/>
          <a:p>
            <a:pPr algn="ctr"/>
            <a:r>
              <a:rPr lang="en-GB" sz="16600" b="1">
                <a:solidFill>
                  <a:schemeClr val="bg1"/>
                </a:solidFill>
                <a:latin typeface="Calibri" panose="020F0502020204030204" pitchFamily="34" charset="0"/>
                <a:ea typeface="Calibri" panose="020F0502020204030204" pitchFamily="34" charset="0"/>
                <a:cs typeface="Calibri" panose="020F0502020204030204" pitchFamily="34" charset="0"/>
              </a:rPr>
              <a:t>Humanities</a:t>
            </a:r>
          </a:p>
        </p:txBody>
      </p:sp>
    </p:spTree>
    <p:extLst>
      <p:ext uri="{BB962C8B-B14F-4D97-AF65-F5344CB8AC3E}">
        <p14:creationId xmlns:p14="http://schemas.microsoft.com/office/powerpoint/2010/main" val="482264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2530258" y="99791"/>
            <a:ext cx="8580328" cy="1077218"/>
          </a:xfrm>
          <a:prstGeom prst="rect">
            <a:avLst/>
          </a:prstGeom>
          <a:noFill/>
          <a:ln w="28575">
            <a:solidFill>
              <a:schemeClr val="accent2">
                <a:lumMod val="60000"/>
                <a:lumOff val="40000"/>
              </a:schemeClr>
            </a:solidFill>
          </a:ln>
        </p:spPr>
        <p:txBody>
          <a:bodyPr wrap="square" rtlCol="0">
            <a:spAutoFit/>
          </a:bodyPr>
          <a:lstStyle/>
          <a:p>
            <a:pPr algn="ctr"/>
            <a:r>
              <a:rPr lang="en-GB" sz="3200" b="1">
                <a:solidFill>
                  <a:schemeClr val="bg1"/>
                </a:solidFill>
                <a:latin typeface="Calibri" panose="020F0502020204030204" pitchFamily="34" charset="0"/>
                <a:ea typeface="Calibri" panose="020F0502020204030204" pitchFamily="34" charset="0"/>
                <a:cs typeface="Calibri" panose="020F0502020204030204" pitchFamily="34" charset="0"/>
              </a:rPr>
              <a:t>What Students are Currently Studying in GEOGRAPHY</a:t>
            </a:r>
          </a:p>
        </p:txBody>
      </p:sp>
      <p:sp>
        <p:nvSpPr>
          <p:cNvPr id="2" name="TextBox 1"/>
          <p:cNvSpPr txBox="1"/>
          <p:nvPr/>
        </p:nvSpPr>
        <p:spPr>
          <a:xfrm>
            <a:off x="225296" y="3991424"/>
            <a:ext cx="10638692" cy="2616101"/>
          </a:xfrm>
          <a:prstGeom prst="rect">
            <a:avLst/>
          </a:prstGeom>
          <a:noFill/>
        </p:spPr>
        <p:txBody>
          <a:bodyPr wrap="square" rtlCol="0">
            <a:spAutoFit/>
          </a:bodyPr>
          <a:lstStyle/>
          <a:p>
            <a:pPr algn="l"/>
            <a:r>
              <a:rPr lang="en-GB" sz="2400" b="1" u="sng">
                <a:solidFill>
                  <a:schemeClr val="bg1"/>
                </a:solidFill>
                <a:latin typeface="Calibri" panose="020F0502020204030204" pitchFamily="34" charset="0"/>
                <a:cs typeface="Calibri" panose="020F0502020204030204" pitchFamily="34" charset="0"/>
              </a:rPr>
              <a:t>Next Half Term: Sustaining Ecosystems</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Ecosystems, food chains, food pyramids and the nutrient cycle</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Biomes</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Tropical rainforest: characteristics, value to humans and how humans affect the rainforest</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Sustainable management of Costa Rica’s tropical rainforest</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Polar environments: Characteristics, how humans affect the Arctic</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How the </a:t>
            </a:r>
            <a:r>
              <a:rPr lang="en-GB" sz="2000" err="1">
                <a:solidFill>
                  <a:schemeClr val="bg1"/>
                </a:solidFill>
                <a:latin typeface="Calibri" panose="020F0502020204030204" pitchFamily="34" charset="0"/>
                <a:cs typeface="Calibri" panose="020F0502020204030204" pitchFamily="34" charset="0"/>
              </a:rPr>
              <a:t>Icehotel</a:t>
            </a:r>
            <a:r>
              <a:rPr lang="en-GB" sz="2000">
                <a:solidFill>
                  <a:schemeClr val="bg1"/>
                </a:solidFill>
                <a:latin typeface="Calibri" panose="020F0502020204030204" pitchFamily="34" charset="0"/>
                <a:cs typeface="Calibri" panose="020F0502020204030204" pitchFamily="34" charset="0"/>
              </a:rPr>
              <a:t> is an example of sustainable management in the Arctic</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How different countries are sustainably managing Antarctica through the Antarctic Treaty</a:t>
            </a:r>
            <a:endParaRPr lang="en-GB" sz="2400">
              <a:solidFill>
                <a:schemeClr val="bg1"/>
              </a:solidFill>
              <a:latin typeface="Calibri" panose="020F0502020204030204" pitchFamily="34" charset="0"/>
              <a:cs typeface="Calibri" panose="020F0502020204030204" pitchFamily="34" charset="0"/>
            </a:endParaRPr>
          </a:p>
        </p:txBody>
      </p:sp>
      <p:pic>
        <p:nvPicPr>
          <p:cNvPr id="3074" name="Picture 2" descr="Incredible Tropical Rainforest Plants to See on Your Next Vacation ..."/>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882998" y="3651483"/>
            <a:ext cx="1980990" cy="12381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3BB55B8-6FFA-DB99-BDBD-4B72B43B8E78}"/>
              </a:ext>
            </a:extLst>
          </p:cNvPr>
          <p:cNvSpPr txBox="1"/>
          <p:nvPr/>
        </p:nvSpPr>
        <p:spPr>
          <a:xfrm>
            <a:off x="225296" y="1180916"/>
            <a:ext cx="9888166" cy="2923877"/>
          </a:xfrm>
          <a:prstGeom prst="rect">
            <a:avLst/>
          </a:prstGeom>
          <a:noFill/>
        </p:spPr>
        <p:txBody>
          <a:bodyPr wrap="square" lIns="91440" tIns="45720" rIns="91440" bIns="45720" rtlCol="0" anchor="t">
            <a:spAutoFit/>
          </a:bodyPr>
          <a:lstStyle/>
          <a:p>
            <a:pPr algn="l"/>
            <a:r>
              <a:rPr lang="en-GB" sz="2400" b="1" u="sng">
                <a:solidFill>
                  <a:schemeClr val="bg1"/>
                </a:solidFill>
                <a:latin typeface="Calibri" panose="020F0502020204030204" pitchFamily="34" charset="0"/>
                <a:cs typeface="Calibri" panose="020F0502020204030204" pitchFamily="34" charset="0"/>
              </a:rPr>
              <a:t>This Half Term: Global Hazards</a:t>
            </a:r>
          </a:p>
          <a:p>
            <a:pPr marL="571500" indent="-571500">
              <a:buFont typeface="Arial" panose="020B0604020202020204" pitchFamily="34" charset="0"/>
              <a:buChar char="•"/>
            </a:pPr>
            <a:r>
              <a:rPr lang="en-GB" sz="2000">
                <a:solidFill>
                  <a:schemeClr val="bg1"/>
                </a:solidFill>
                <a:latin typeface="Calibri"/>
                <a:ea typeface="Calibri"/>
                <a:cs typeface="Calibri"/>
              </a:rPr>
              <a:t>Tectonic hazards – volcanoes and earthquakes</a:t>
            </a:r>
          </a:p>
          <a:p>
            <a:pPr marL="571500" indent="-571500" algn="l">
              <a:buFont typeface="Arial" panose="020B0604020202020204" pitchFamily="34" charset="0"/>
              <a:buChar char="•"/>
            </a:pPr>
            <a:r>
              <a:rPr lang="en-GB" sz="2000">
                <a:solidFill>
                  <a:schemeClr val="bg1"/>
                </a:solidFill>
                <a:latin typeface="Calibri"/>
                <a:ea typeface="Calibri"/>
                <a:cs typeface="Calibri"/>
              </a:rPr>
              <a:t>Global Atmospheric Circulation System</a:t>
            </a:r>
            <a:endParaRPr lang="en-GB">
              <a:solidFill>
                <a:schemeClr val="bg1"/>
              </a:solidFill>
              <a:latin typeface="Calibri"/>
              <a:ea typeface="Calibri"/>
              <a:cs typeface="Calibri"/>
            </a:endParaRP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Comparison of extreme weather in Australia and the UK</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Tropical storms</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Hurricane Katrina</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Drought</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El Niño and La Niña</a:t>
            </a:r>
          </a:p>
          <a:p>
            <a:pPr marL="571500" indent="-571500" algn="l">
              <a:buFont typeface="Arial" panose="020B0604020202020204" pitchFamily="34" charset="0"/>
              <a:buChar char="•"/>
            </a:pPr>
            <a:r>
              <a:rPr lang="en-GB" sz="2000">
                <a:solidFill>
                  <a:schemeClr val="bg1"/>
                </a:solidFill>
                <a:latin typeface="Calibri" panose="020F0502020204030204" pitchFamily="34" charset="0"/>
                <a:cs typeface="Calibri" panose="020F0502020204030204" pitchFamily="34" charset="0"/>
              </a:rPr>
              <a:t>UK drought 2012</a:t>
            </a:r>
          </a:p>
        </p:txBody>
      </p:sp>
      <p:pic>
        <p:nvPicPr>
          <p:cNvPr id="4" name="Picture 2" descr="Hurricane Milton is a Category 5. Florida orders evacuations and ...">
            <a:extLst>
              <a:ext uri="{FF2B5EF4-FFF2-40B4-BE49-F238E27FC236}">
                <a16:creationId xmlns:a16="http://schemas.microsoft.com/office/drawing/2014/main" id="{D7E4861D-409D-7B21-2D2F-00A9C1507C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2998" y="1466462"/>
            <a:ext cx="1893719" cy="1895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103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A9AFFD-288C-E93B-A946-3C58F2CE3640}"/>
              </a:ext>
            </a:extLst>
          </p:cNvPr>
          <p:cNvSpPr txBox="1">
            <a:spLocks noChangeAspect="1"/>
          </p:cNvSpPr>
          <p:nvPr/>
        </p:nvSpPr>
        <p:spPr>
          <a:xfrm>
            <a:off x="2521287" y="139668"/>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How Parents can Support Students at Home in GEOGRAPHY</a:t>
            </a:r>
          </a:p>
        </p:txBody>
      </p:sp>
      <p:sp>
        <p:nvSpPr>
          <p:cNvPr id="6" name="TextBox 5"/>
          <p:cNvSpPr txBox="1"/>
          <p:nvPr/>
        </p:nvSpPr>
        <p:spPr>
          <a:xfrm>
            <a:off x="205116" y="1863940"/>
            <a:ext cx="10990384" cy="4616648"/>
          </a:xfrm>
          <a:prstGeom prst="rect">
            <a:avLst/>
          </a:prstGeom>
          <a:noFill/>
        </p:spPr>
        <p:txBody>
          <a:bodyPr wrap="square" lIns="91440" tIns="45720" rIns="91440" bIns="45720" rtlCol="0" anchor="t">
            <a:spAutoFit/>
          </a:bodyPr>
          <a:lstStyle/>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Ensure your child has signed up to Seneca so they can access revision </a:t>
            </a:r>
            <a:r>
              <a:rPr lang="en-GB" sz="2400" err="1">
                <a:solidFill>
                  <a:schemeClr val="bg1"/>
                </a:solidFill>
                <a:latin typeface="Calibri" panose="020F0502020204030204" pitchFamily="34" charset="0"/>
                <a:cs typeface="Calibri" panose="020F0502020204030204" pitchFamily="34" charset="0"/>
              </a:rPr>
              <a:t>homeworks</a:t>
            </a:r>
            <a:endParaRPr lang="en-GB" sz="2400">
              <a:solidFill>
                <a:schemeClr val="bg1"/>
              </a:solidFill>
              <a:latin typeface="Calibri" panose="020F0502020204030204" pitchFamily="34" charset="0"/>
              <a:cs typeface="Calibri" panose="020F0502020204030204" pitchFamily="34" charset="0"/>
            </a:endParaRP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Test your child on the case studies for the next 2 half terms using the case study bibles they have been given </a:t>
            </a: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Test your child on the key knowledge from the knowledge organisers</a:t>
            </a: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Encourage your child to answer an exam question from the case study bible so they can practise answering exam question</a:t>
            </a: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Encourage your child to watch YouTube videos from the Met Office that explain weather processes and events</a:t>
            </a: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Test your child on the topics they are studying using revision guides: CGP and Hodder are the most suitable. CGP have also created a set of flashcards</a:t>
            </a:r>
          </a:p>
          <a:p>
            <a:pPr>
              <a:spcAft>
                <a:spcPts val="600"/>
              </a:spcAft>
            </a:pPr>
            <a:endParaRPr lang="en-GB" sz="2400">
              <a:solidFill>
                <a:schemeClr val="bg1"/>
              </a:solidFill>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1845576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A9AFFD-288C-E93B-A946-3C58F2CE3640}"/>
              </a:ext>
            </a:extLst>
          </p:cNvPr>
          <p:cNvSpPr txBox="1">
            <a:spLocks noChangeAspect="1"/>
          </p:cNvSpPr>
          <p:nvPr/>
        </p:nvSpPr>
        <p:spPr>
          <a:xfrm>
            <a:off x="2521287" y="297929"/>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Helpful Resources for Supporting Students in GEOGRAPHY</a:t>
            </a:r>
          </a:p>
        </p:txBody>
      </p:sp>
      <p:sp>
        <p:nvSpPr>
          <p:cNvPr id="3" name="TextBox 2"/>
          <p:cNvSpPr txBox="1"/>
          <p:nvPr/>
        </p:nvSpPr>
        <p:spPr>
          <a:xfrm>
            <a:off x="4577528" y="1859362"/>
            <a:ext cx="6445376" cy="3924151"/>
          </a:xfrm>
          <a:prstGeom prst="rect">
            <a:avLst/>
          </a:prstGeom>
          <a:noFill/>
        </p:spPr>
        <p:txBody>
          <a:bodyPr wrap="square" rtlCol="0">
            <a:spAutoFit/>
          </a:bodyPr>
          <a:lstStyle/>
          <a:p>
            <a:pPr marL="571500" indent="-571500" algn="l">
              <a:spcAft>
                <a:spcPts val="600"/>
              </a:spcAft>
              <a:buFont typeface="Arial" panose="020B0604020202020204" pitchFamily="34" charset="0"/>
              <a:buChar char="•"/>
            </a:pPr>
            <a:r>
              <a:rPr lang="en-GB" sz="2800">
                <a:solidFill>
                  <a:schemeClr val="bg1"/>
                </a:solidFill>
                <a:latin typeface="Calibri" panose="020F0502020204030204" pitchFamily="34" charset="0"/>
                <a:cs typeface="Calibri" panose="020F0502020204030204" pitchFamily="34" charset="0"/>
              </a:rPr>
              <a:t>Case study bibles and knowledge organisers (Your child should have a copy of these)</a:t>
            </a:r>
          </a:p>
          <a:p>
            <a:pPr marL="571500" indent="-571500" algn="l">
              <a:spcAft>
                <a:spcPts val="600"/>
              </a:spcAft>
              <a:buFont typeface="Arial" panose="020B0604020202020204" pitchFamily="34" charset="0"/>
              <a:buChar char="•"/>
            </a:pPr>
            <a:r>
              <a:rPr lang="en-GB" sz="2800">
                <a:solidFill>
                  <a:schemeClr val="bg1"/>
                </a:solidFill>
                <a:latin typeface="Calibri" panose="020F0502020204030204" pitchFamily="34" charset="0"/>
                <a:cs typeface="Calibri" panose="020F0502020204030204" pitchFamily="34" charset="0"/>
              </a:rPr>
              <a:t>Seneca </a:t>
            </a:r>
          </a:p>
          <a:p>
            <a:pPr marL="571500" indent="-571500" algn="l">
              <a:spcAft>
                <a:spcPts val="600"/>
              </a:spcAft>
              <a:buFont typeface="Arial" panose="020B0604020202020204" pitchFamily="34" charset="0"/>
              <a:buChar char="•"/>
            </a:pPr>
            <a:r>
              <a:rPr lang="en-GB" sz="2800">
                <a:solidFill>
                  <a:schemeClr val="bg1"/>
                </a:solidFill>
                <a:latin typeface="Calibri" panose="020F0502020204030204" pitchFamily="34" charset="0"/>
                <a:cs typeface="Calibri" panose="020F0502020204030204" pitchFamily="34" charset="0"/>
              </a:rPr>
              <a:t>Revision challenge sheet</a:t>
            </a:r>
          </a:p>
          <a:p>
            <a:pPr marL="571500" indent="-571500" algn="l">
              <a:spcAft>
                <a:spcPts val="600"/>
              </a:spcAft>
              <a:buFont typeface="Arial" panose="020B0604020202020204" pitchFamily="34" charset="0"/>
              <a:buChar char="•"/>
            </a:pPr>
            <a:r>
              <a:rPr lang="en-GB" sz="2800">
                <a:solidFill>
                  <a:schemeClr val="bg1"/>
                </a:solidFill>
                <a:latin typeface="Calibri" panose="020F0502020204030204" pitchFamily="34" charset="0"/>
                <a:cs typeface="Calibri" panose="020F0502020204030204" pitchFamily="34" charset="0"/>
              </a:rPr>
              <a:t>Met Office channel on YouTube</a:t>
            </a:r>
          </a:p>
          <a:p>
            <a:pPr marL="571500" indent="-571500" algn="l">
              <a:spcAft>
                <a:spcPts val="600"/>
              </a:spcAft>
              <a:buFont typeface="Arial" panose="020B0604020202020204" pitchFamily="34" charset="0"/>
              <a:buChar char="•"/>
            </a:pPr>
            <a:r>
              <a:rPr lang="en-GB" sz="2800">
                <a:solidFill>
                  <a:schemeClr val="bg1"/>
                </a:solidFill>
                <a:latin typeface="Calibri" panose="020F0502020204030204" pitchFamily="34" charset="0"/>
                <a:cs typeface="Calibri" panose="020F0502020204030204" pitchFamily="34" charset="0"/>
              </a:rPr>
              <a:t>Revision guides</a:t>
            </a:r>
          </a:p>
          <a:p>
            <a:pPr marL="571500" indent="-571500" algn="l">
              <a:spcAft>
                <a:spcPts val="600"/>
              </a:spcAft>
              <a:buFont typeface="Arial" panose="020B0604020202020204" pitchFamily="34" charset="0"/>
              <a:buChar char="•"/>
            </a:pPr>
            <a:r>
              <a:rPr lang="en-GB" sz="2800">
                <a:solidFill>
                  <a:schemeClr val="bg1"/>
                </a:solidFill>
                <a:latin typeface="Calibri" panose="020F0502020204030204" pitchFamily="34" charset="0"/>
                <a:cs typeface="Calibri" panose="020F0502020204030204" pitchFamily="34" charset="0"/>
              </a:rPr>
              <a:t>BBC Bitesize (OCR Geography B)</a:t>
            </a:r>
          </a:p>
        </p:txBody>
      </p:sp>
      <p:pic>
        <p:nvPicPr>
          <p:cNvPr id="1026" name="Picture 2" descr="GCSE Geography OCR B: Geography for Enquiring Minds - Revision Guide ..."/>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83091" y="1859362"/>
            <a:ext cx="1880568" cy="26610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CR B Revision Gu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9842" y="1801677"/>
            <a:ext cx="1973242" cy="27186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uy GCSE Geography OCR B Revision Question Cards: superb for the 2023 ..."/>
          <p:cNvPicPr>
            <a:picLocks noChangeAspect="1" noChangeArrowheads="1"/>
          </p:cNvPicPr>
          <p:nvPr/>
        </p:nvPicPr>
        <p:blipFill rotWithShape="1">
          <a:blip r:embed="rId4">
            <a:extLst>
              <a:ext uri="{28A0092B-C50C-407E-A947-70E740481C1C}">
                <a14:useLocalDpi xmlns:a14="http://schemas.microsoft.com/office/drawing/2010/main" val="0"/>
              </a:ext>
            </a:extLst>
          </a:blip>
          <a:srcRect l="15403" r="16092"/>
          <a:stretch/>
        </p:blipFill>
        <p:spPr bwMode="auto">
          <a:xfrm>
            <a:off x="1419294" y="4700676"/>
            <a:ext cx="1411588" cy="2055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111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2607012" y="255067"/>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What Students are Currently Studying in History</a:t>
            </a:r>
          </a:p>
        </p:txBody>
      </p:sp>
      <p:sp>
        <p:nvSpPr>
          <p:cNvPr id="2" name="TextBox 1"/>
          <p:cNvSpPr txBox="1"/>
          <p:nvPr/>
        </p:nvSpPr>
        <p:spPr>
          <a:xfrm>
            <a:off x="118321" y="1716969"/>
            <a:ext cx="4977382" cy="646331"/>
          </a:xfrm>
          <a:prstGeom prst="rect">
            <a:avLst/>
          </a:prstGeom>
          <a:noFill/>
        </p:spPr>
        <p:txBody>
          <a:bodyPr wrap="square" lIns="91440" tIns="45720" rIns="91440" bIns="45720" rtlCol="0" anchor="t">
            <a:spAutoFit/>
          </a:bodyPr>
          <a:lstStyle/>
          <a:p>
            <a:pPr algn="l"/>
            <a:r>
              <a:rPr lang="en-GB" b="1" u="sng">
                <a:solidFill>
                  <a:schemeClr val="bg1"/>
                </a:solidFill>
                <a:latin typeface="Calibri"/>
                <a:ea typeface="Calibri"/>
                <a:cs typeface="Calibri"/>
              </a:rPr>
              <a:t>Currently…</a:t>
            </a:r>
          </a:p>
          <a:p>
            <a:pPr algn="l"/>
            <a:endParaRPr lang="en-GB">
              <a:solidFill>
                <a:schemeClr val="bg1"/>
              </a:solidFill>
              <a:latin typeface="Calibri" panose="020F0502020204030204" pitchFamily="34" charset="0"/>
              <a:ea typeface="Calibri"/>
              <a:cs typeface="Calibri" panose="020F0502020204030204" pitchFamily="34" charset="0"/>
            </a:endParaRPr>
          </a:p>
        </p:txBody>
      </p:sp>
      <p:sp>
        <p:nvSpPr>
          <p:cNvPr id="4" name="TextBox 3"/>
          <p:cNvSpPr txBox="1"/>
          <p:nvPr/>
        </p:nvSpPr>
        <p:spPr>
          <a:xfrm>
            <a:off x="5310731" y="1580200"/>
            <a:ext cx="5935975" cy="1631216"/>
          </a:xfrm>
          <a:prstGeom prst="rect">
            <a:avLst/>
          </a:prstGeom>
          <a:noFill/>
        </p:spPr>
        <p:txBody>
          <a:bodyPr wrap="square" lIns="91440" tIns="45720" rIns="91440" bIns="45720" rtlCol="0" anchor="t">
            <a:spAutoFit/>
          </a:bodyPr>
          <a:lstStyle/>
          <a:p>
            <a:r>
              <a:rPr lang="en-GB" sz="2800" b="1" u="sng">
                <a:solidFill>
                  <a:schemeClr val="bg1"/>
                </a:solidFill>
                <a:latin typeface="Calibri"/>
                <a:ea typeface="Calibri"/>
                <a:cs typeface="Calibri"/>
              </a:rPr>
              <a:t>Our next topic…</a:t>
            </a:r>
          </a:p>
          <a:p>
            <a:r>
              <a:rPr lang="en-GB" sz="1600">
                <a:solidFill>
                  <a:srgbClr val="000000"/>
                </a:solidFill>
                <a:latin typeface="Aptos"/>
                <a:cs typeface="Calibri"/>
              </a:rPr>
              <a:t>After this content Year 11 will be moving on to The Elizabethans. Students focus on source and interpretation analysis, as well as continuing their evaluative and explanative skills in relations to historical arguments regarding the Elizabethan era</a:t>
            </a:r>
            <a:r>
              <a:rPr lang="en-GB" sz="2400">
                <a:solidFill>
                  <a:schemeClr val="bg1"/>
                </a:solidFill>
                <a:latin typeface="Calibri"/>
                <a:ea typeface="Calibri"/>
                <a:cs typeface="Calibri"/>
              </a:rPr>
              <a:t>.</a:t>
            </a:r>
            <a:endParaRPr lang="en-GB" sz="2400">
              <a:solidFill>
                <a:schemeClr val="bg1"/>
              </a:solidFill>
              <a:ea typeface="Cambria"/>
            </a:endParaRPr>
          </a:p>
        </p:txBody>
      </p:sp>
      <p:sp>
        <p:nvSpPr>
          <p:cNvPr id="8" name="TextBox 7">
            <a:extLst>
              <a:ext uri="{FF2B5EF4-FFF2-40B4-BE49-F238E27FC236}">
                <a16:creationId xmlns:a16="http://schemas.microsoft.com/office/drawing/2014/main" id="{998197FE-DF1D-85A8-AD98-41BEE5F5D7E1}"/>
              </a:ext>
            </a:extLst>
          </p:cNvPr>
          <p:cNvSpPr txBox="1"/>
          <p:nvPr/>
        </p:nvSpPr>
        <p:spPr>
          <a:xfrm>
            <a:off x="117231" y="2041769"/>
            <a:ext cx="4982308"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i="0" u="none" strike="noStrike" baseline="0">
                <a:solidFill>
                  <a:srgbClr val="000000"/>
                </a:solidFill>
                <a:latin typeface="Aptos"/>
                <a:ea typeface="Segoe UI"/>
                <a:cs typeface="Segoe UI"/>
              </a:rPr>
              <a:t>Learners in History are currently studying Living Under Nazi Rule. This will continue </a:t>
            </a:r>
            <a:r>
              <a:rPr lang="en-US" sz="1600">
                <a:solidFill>
                  <a:srgbClr val="000000"/>
                </a:solidFill>
                <a:latin typeface="Aptos"/>
                <a:ea typeface="Segoe UI"/>
                <a:cs typeface="Segoe UI"/>
              </a:rPr>
              <a:t>on until</a:t>
            </a:r>
            <a:r>
              <a:rPr lang="en-US" sz="1600" b="0" i="0" u="none" strike="noStrike" baseline="0">
                <a:solidFill>
                  <a:srgbClr val="000000"/>
                </a:solidFill>
                <a:latin typeface="Aptos"/>
                <a:ea typeface="Segoe UI"/>
                <a:cs typeface="Segoe UI"/>
              </a:rPr>
              <a:t> roughly December/January. This topic will be tested in the November </a:t>
            </a:r>
            <a:r>
              <a:rPr lang="en-US" sz="1600">
                <a:solidFill>
                  <a:srgbClr val="000000"/>
                </a:solidFill>
                <a:latin typeface="Aptos"/>
                <a:ea typeface="Segoe UI"/>
                <a:cs typeface="Segoe UI"/>
              </a:rPr>
              <a:t>PPE </a:t>
            </a:r>
            <a:r>
              <a:rPr lang="en-US" sz="1600" b="0" i="0" u="none" strike="noStrike" baseline="0">
                <a:solidFill>
                  <a:srgbClr val="000000"/>
                </a:solidFill>
                <a:latin typeface="Aptos"/>
                <a:ea typeface="Segoe UI"/>
                <a:cs typeface="Segoe UI"/>
              </a:rPr>
              <a:t>,alongside Y10 topics "The Making of America" and "Quarry Bank Mill"</a:t>
            </a:r>
            <a:r>
              <a:rPr lang="en-US" sz="1600" b="0" i="0">
                <a:solidFill>
                  <a:srgbClr val="FFFFFF"/>
                </a:solidFill>
                <a:latin typeface="Aptos"/>
                <a:ea typeface="Segoe UI"/>
                <a:cs typeface="Segoe UI"/>
              </a:rPr>
              <a:t>​</a:t>
            </a:r>
          </a:p>
          <a:p>
            <a:pPr algn="l" rtl="0"/>
            <a:r>
              <a:rPr lang="en-US" sz="1800" b="0" i="0">
                <a:solidFill>
                  <a:srgbClr val="FFFFFF"/>
                </a:solidFill>
                <a:latin typeface="Calibri"/>
                <a:ea typeface="Segoe UI"/>
                <a:cs typeface="Segoe UI"/>
              </a:rPr>
              <a:t>​</a:t>
            </a:r>
          </a:p>
          <a:p>
            <a:pPr algn="l"/>
            <a:endParaRPr lang="en-US">
              <a:solidFill>
                <a:schemeClr val="bg1"/>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051D6387-7259-3149-DC1E-CA795D3C99AA}"/>
              </a:ext>
            </a:extLst>
          </p:cNvPr>
          <p:cNvPicPr>
            <a:picLocks noChangeAspect="1"/>
          </p:cNvPicPr>
          <p:nvPr/>
        </p:nvPicPr>
        <p:blipFill>
          <a:blip r:embed="rId2"/>
          <a:stretch>
            <a:fillRect/>
          </a:stretch>
        </p:blipFill>
        <p:spPr>
          <a:xfrm>
            <a:off x="1037336" y="3429000"/>
            <a:ext cx="2643867" cy="3429000"/>
          </a:xfrm>
          <a:prstGeom prst="rect">
            <a:avLst/>
          </a:prstGeom>
        </p:spPr>
      </p:pic>
      <p:pic>
        <p:nvPicPr>
          <p:cNvPr id="11" name="Picture 10">
            <a:extLst>
              <a:ext uri="{FF2B5EF4-FFF2-40B4-BE49-F238E27FC236}">
                <a16:creationId xmlns:a16="http://schemas.microsoft.com/office/drawing/2014/main" id="{0F6C81A1-43C1-4275-5587-2EA3A638E24E}"/>
              </a:ext>
            </a:extLst>
          </p:cNvPr>
          <p:cNvPicPr>
            <a:picLocks noChangeAspect="1"/>
          </p:cNvPicPr>
          <p:nvPr/>
        </p:nvPicPr>
        <p:blipFill>
          <a:blip r:embed="rId3"/>
          <a:stretch>
            <a:fillRect/>
          </a:stretch>
        </p:blipFill>
        <p:spPr>
          <a:xfrm>
            <a:off x="6586258" y="3116384"/>
            <a:ext cx="2888098" cy="3741616"/>
          </a:xfrm>
          <a:prstGeom prst="rect">
            <a:avLst/>
          </a:prstGeom>
        </p:spPr>
      </p:pic>
    </p:spTree>
    <p:extLst>
      <p:ext uri="{BB962C8B-B14F-4D97-AF65-F5344CB8AC3E}">
        <p14:creationId xmlns:p14="http://schemas.microsoft.com/office/powerpoint/2010/main" val="2237804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A9AFFD-288C-E93B-A946-3C58F2CE3640}"/>
              </a:ext>
            </a:extLst>
          </p:cNvPr>
          <p:cNvSpPr txBox="1">
            <a:spLocks noChangeAspect="1"/>
          </p:cNvSpPr>
          <p:nvPr/>
        </p:nvSpPr>
        <p:spPr>
          <a:xfrm>
            <a:off x="2462672" y="73237"/>
            <a:ext cx="8650800"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How Parents can Support Students at Home in History</a:t>
            </a:r>
          </a:p>
        </p:txBody>
      </p:sp>
      <p:sp>
        <p:nvSpPr>
          <p:cNvPr id="8" name="TextBox 7"/>
          <p:cNvSpPr txBox="1"/>
          <p:nvPr/>
        </p:nvSpPr>
        <p:spPr>
          <a:xfrm>
            <a:off x="132085" y="1516992"/>
            <a:ext cx="10990384" cy="5262979"/>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buFont typeface="Arial" panose="020B0604020202020204" pitchFamily="34" charset="0"/>
              <a:buChar char="•"/>
            </a:pPr>
            <a:r>
              <a:rPr lang="en-GB" sz="2400">
                <a:solidFill>
                  <a:srgbClr val="000000"/>
                </a:solidFill>
                <a:highlight>
                  <a:srgbClr val="FFFFFF"/>
                </a:highlight>
                <a:latin typeface="Aptos"/>
                <a:ea typeface="Calibri"/>
                <a:cs typeface="Calibri"/>
              </a:rPr>
              <a:t>· Ensure your child has signed up to Seneca so they can access revision homework</a:t>
            </a:r>
            <a:endParaRPr lang="en-US" sz="2400">
              <a:solidFill>
                <a:srgbClr val="000000"/>
              </a:solidFill>
              <a:highlight>
                <a:srgbClr val="FFFFFF"/>
              </a:highlight>
              <a:latin typeface="Aptos"/>
            </a:endParaRPr>
          </a:p>
          <a:p>
            <a:pPr>
              <a:buFont typeface="Arial" panose="020B0604020202020204" pitchFamily="34" charset="0"/>
              <a:buChar char="•"/>
            </a:pPr>
            <a:r>
              <a:rPr lang="en-GB" sz="2400">
                <a:solidFill>
                  <a:srgbClr val="000000"/>
                </a:solidFill>
                <a:highlight>
                  <a:srgbClr val="FFFFFF"/>
                </a:highlight>
                <a:latin typeface="Aptos"/>
                <a:ea typeface="Calibri"/>
                <a:cs typeface="Calibri"/>
              </a:rPr>
              <a:t>· Test your child on content from Year 10 (The People’s Health, Making of America, Quarry Bank Mill) as well as Year 11 topics – this can be in the form of short quizzes or ensuring they are making revision content</a:t>
            </a:r>
            <a:endParaRPr lang="en-GB" sz="2400">
              <a:solidFill>
                <a:srgbClr val="000000"/>
              </a:solidFill>
              <a:highlight>
                <a:srgbClr val="FFFFFF"/>
              </a:highlight>
              <a:latin typeface="Aptos"/>
            </a:endParaRPr>
          </a:p>
          <a:p>
            <a:pPr>
              <a:buFont typeface="Arial" panose="020B0604020202020204" pitchFamily="34" charset="0"/>
              <a:buChar char="•"/>
            </a:pPr>
            <a:r>
              <a:rPr lang="en-GB" sz="2400">
                <a:solidFill>
                  <a:srgbClr val="000000"/>
                </a:solidFill>
                <a:highlight>
                  <a:srgbClr val="FFFFFF"/>
                </a:highlight>
                <a:latin typeface="Aptos"/>
                <a:ea typeface="Calibri"/>
                <a:cs typeface="Calibri"/>
              </a:rPr>
              <a:t>· Encourage your child to answer an exam question from textbooks/teachers so they can practise answering exam questions</a:t>
            </a:r>
            <a:endParaRPr lang="en-GB" sz="2400">
              <a:solidFill>
                <a:srgbClr val="000000"/>
              </a:solidFill>
              <a:highlight>
                <a:srgbClr val="FFFFFF"/>
              </a:highlight>
              <a:latin typeface="Aptos"/>
            </a:endParaRPr>
          </a:p>
          <a:p>
            <a:pPr>
              <a:buFont typeface="Arial" panose="020B0604020202020204" pitchFamily="34" charset="0"/>
              <a:buChar char="•"/>
            </a:pPr>
            <a:r>
              <a:rPr lang="en-GB" sz="2400">
                <a:solidFill>
                  <a:srgbClr val="000000"/>
                </a:solidFill>
                <a:highlight>
                  <a:srgbClr val="FFFFFF"/>
                </a:highlight>
                <a:latin typeface="Aptos"/>
                <a:ea typeface="Calibri"/>
                <a:cs typeface="Calibri"/>
              </a:rPr>
              <a:t>· Encourage your child to watch GCSE History OCR B YouTube videos from the “Helpful Resources” sections, these will break down content</a:t>
            </a:r>
            <a:endParaRPr lang="en-GB" sz="2400">
              <a:solidFill>
                <a:srgbClr val="000000"/>
              </a:solidFill>
              <a:highlight>
                <a:srgbClr val="FFFFFF"/>
              </a:highlight>
              <a:latin typeface="Aptos"/>
            </a:endParaRPr>
          </a:p>
          <a:p>
            <a:pPr>
              <a:buFont typeface="Arial" panose="020B0604020202020204" pitchFamily="34" charset="0"/>
              <a:buChar char="•"/>
            </a:pPr>
            <a:r>
              <a:rPr lang="en-GB" sz="2400">
                <a:solidFill>
                  <a:srgbClr val="000000"/>
                </a:solidFill>
                <a:highlight>
                  <a:srgbClr val="FFFFFF"/>
                </a:highlight>
                <a:latin typeface="Aptos"/>
                <a:ea typeface="Calibri"/>
                <a:cs typeface="Calibri"/>
              </a:rPr>
              <a:t>· Test your child on the topics they are studying using revision guides: CGP and Hodder are the most suitable.</a:t>
            </a:r>
            <a:endParaRPr lang="en-GB" sz="2400">
              <a:solidFill>
                <a:srgbClr val="000000"/>
              </a:solidFill>
              <a:highlight>
                <a:srgbClr val="FFFFFF"/>
              </a:highlight>
              <a:latin typeface="Aptos"/>
            </a:endParaRPr>
          </a:p>
          <a:p>
            <a:pPr>
              <a:buFont typeface="Arial" panose="020B0604020202020204" pitchFamily="34" charset="0"/>
              <a:buChar char="•"/>
            </a:pPr>
            <a:r>
              <a:rPr lang="en-GB" sz="2400">
                <a:solidFill>
                  <a:srgbClr val="000000"/>
                </a:solidFill>
                <a:highlight>
                  <a:srgbClr val="FFFFFF"/>
                </a:highlight>
                <a:latin typeface="Aptos"/>
                <a:ea typeface="Calibri"/>
                <a:cs typeface="Calibri"/>
              </a:rPr>
              <a:t>· Encourage your child to engage with their revision calendar—this will be a series of revision tasks, including essay questions, from the start of September until the GCSEs</a:t>
            </a:r>
            <a:endParaRPr lang="en-GB" sz="2400">
              <a:highlight>
                <a:srgbClr val="FFFFFF"/>
              </a:highlight>
              <a:ea typeface="Cambria"/>
            </a:endParaRPr>
          </a:p>
        </p:txBody>
      </p:sp>
    </p:spTree>
    <p:extLst>
      <p:ext uri="{BB962C8B-B14F-4D97-AF65-F5344CB8AC3E}">
        <p14:creationId xmlns:p14="http://schemas.microsoft.com/office/powerpoint/2010/main" val="583881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A9AFFD-288C-E93B-A946-3C58F2CE3640}"/>
              </a:ext>
            </a:extLst>
          </p:cNvPr>
          <p:cNvSpPr txBox="1">
            <a:spLocks noChangeAspect="1"/>
          </p:cNvSpPr>
          <p:nvPr/>
        </p:nvSpPr>
        <p:spPr>
          <a:xfrm>
            <a:off x="2521287" y="297929"/>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Helpful Resources for Supporting Students in History</a:t>
            </a:r>
          </a:p>
        </p:txBody>
      </p:sp>
      <p:sp>
        <p:nvSpPr>
          <p:cNvPr id="3" name="TextBox 2"/>
          <p:cNvSpPr txBox="1"/>
          <p:nvPr/>
        </p:nvSpPr>
        <p:spPr>
          <a:xfrm>
            <a:off x="5356967" y="1817263"/>
            <a:ext cx="5302682" cy="3508653"/>
          </a:xfrm>
          <a:prstGeom prst="rect">
            <a:avLst/>
          </a:prstGeom>
          <a:noFill/>
        </p:spPr>
        <p:txBody>
          <a:bodyPr wrap="square" lIns="91440" tIns="45720" rIns="91440" bIns="45720" rtlCol="0" anchor="t">
            <a:spAutoFit/>
          </a:bodyPr>
          <a:lstStyle/>
          <a:p>
            <a:pPr marL="225425" indent="-225425">
              <a:spcAft>
                <a:spcPts val="600"/>
              </a:spcAft>
              <a:buFont typeface="Arial" panose="020B0604020202020204" pitchFamily="34" charset="0"/>
              <a:buChar char="•"/>
            </a:pPr>
            <a:r>
              <a:rPr lang="en-GB" sz="2400">
                <a:solidFill>
                  <a:schemeClr val="bg1"/>
                </a:solidFill>
                <a:latin typeface="Calibri"/>
                <a:ea typeface="Calibri"/>
                <a:cs typeface="Calibri"/>
              </a:rPr>
              <a:t>Revision calendars (published on </a:t>
            </a:r>
            <a:r>
              <a:rPr lang="en-GB" sz="2400" err="1">
                <a:solidFill>
                  <a:schemeClr val="bg1"/>
                </a:solidFill>
                <a:latin typeface="Calibri"/>
                <a:ea typeface="Calibri"/>
                <a:cs typeface="Calibri"/>
              </a:rPr>
              <a:t>classcharts</a:t>
            </a:r>
            <a:r>
              <a:rPr lang="en-GB" sz="2400">
                <a:solidFill>
                  <a:schemeClr val="bg1"/>
                </a:solidFill>
                <a:latin typeface="Calibri"/>
                <a:ea typeface="Calibri"/>
                <a:cs typeface="Calibri"/>
              </a:rPr>
              <a:t>)</a:t>
            </a:r>
            <a:endParaRPr lang="en-GB" sz="2400">
              <a:solidFill>
                <a:schemeClr val="bg1"/>
              </a:solidFill>
              <a:latin typeface="Calibri" panose="020F0502020204030204" pitchFamily="34" charset="0"/>
              <a:ea typeface="Calibri"/>
              <a:cs typeface="Calibri" panose="020F0502020204030204" pitchFamily="34" charset="0"/>
            </a:endParaRP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Seneca </a:t>
            </a: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Revision guides</a:t>
            </a: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BBC Bitesize (OCR History B)</a:t>
            </a:r>
          </a:p>
          <a:p>
            <a:pPr marL="225425" indent="-225425"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Relevant YouTube Channels:</a:t>
            </a:r>
          </a:p>
          <a:p>
            <a:pPr marL="1028700" lvl="1" indent="-571500">
              <a:spcAft>
                <a:spcPts val="600"/>
              </a:spcAft>
              <a:buFont typeface="Wingdings" panose="05000000000000000000" pitchFamily="2" charset="2"/>
              <a:buChar char="Ø"/>
            </a:pPr>
            <a:r>
              <a:rPr lang="en-GB" sz="2400">
                <a:solidFill>
                  <a:schemeClr val="bg1"/>
                </a:solidFill>
                <a:latin typeface="Calibri" panose="020F0502020204030204" pitchFamily="34" charset="0"/>
                <a:cs typeface="Calibri" panose="020F0502020204030204" pitchFamily="34" charset="0"/>
              </a:rPr>
              <a:t>Pete Jackson</a:t>
            </a:r>
          </a:p>
          <a:p>
            <a:pPr marL="1028700" lvl="1" indent="-571500">
              <a:spcAft>
                <a:spcPts val="600"/>
              </a:spcAft>
              <a:buFont typeface="Wingdings" panose="05000000000000000000" pitchFamily="2" charset="2"/>
              <a:buChar char="Ø"/>
            </a:pPr>
            <a:r>
              <a:rPr lang="en-GB" sz="2400" err="1">
                <a:solidFill>
                  <a:schemeClr val="bg1"/>
                </a:solidFill>
                <a:latin typeface="Calibri" panose="020F0502020204030204" pitchFamily="34" charset="0"/>
                <a:cs typeface="Calibri" panose="020F0502020204030204" pitchFamily="34" charset="0"/>
              </a:rPr>
              <a:t>Dormston</a:t>
            </a:r>
            <a:r>
              <a:rPr lang="en-GB" sz="2400">
                <a:solidFill>
                  <a:schemeClr val="bg1"/>
                </a:solidFill>
                <a:latin typeface="Calibri" panose="020F0502020204030204" pitchFamily="34" charset="0"/>
                <a:cs typeface="Calibri" panose="020F0502020204030204" pitchFamily="34" charset="0"/>
              </a:rPr>
              <a:t> History</a:t>
            </a:r>
            <a:endParaRPr lang="en-GB" sz="2800">
              <a:solidFill>
                <a:schemeClr val="bg1"/>
              </a:solidFill>
              <a:latin typeface="Calibri" panose="020F0502020204030204" pitchFamily="34" charset="0"/>
              <a:cs typeface="Calibri" panose="020F0502020204030204" pitchFamily="34" charset="0"/>
            </a:endParaRPr>
          </a:p>
        </p:txBody>
      </p:sp>
      <p:pic>
        <p:nvPicPr>
          <p:cNvPr id="2" name="Picture 2" descr="New GCSE History OCR B Revision Guide (with Online Quizzes) | CGP Books">
            <a:extLst>
              <a:ext uri="{FF2B5EF4-FFF2-40B4-BE49-F238E27FC236}">
                <a16:creationId xmlns:a16="http://schemas.microsoft.com/office/drawing/2014/main" id="{10A87E76-C7C4-41AB-80D3-B399D9881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826" y="1937257"/>
            <a:ext cx="2014437" cy="28504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My Revision Notes: OCR GCSE (9-1) History B: Schools History Project ...">
            <a:extLst>
              <a:ext uri="{FF2B5EF4-FFF2-40B4-BE49-F238E27FC236}">
                <a16:creationId xmlns:a16="http://schemas.microsoft.com/office/drawing/2014/main" id="{EB543F70-B1C3-28C3-1663-D7C9785210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1815" y="1937257"/>
            <a:ext cx="2016678" cy="28504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neca Learning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7633" y="4960307"/>
            <a:ext cx="3173846" cy="1785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506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A9AFFD-288C-E93B-A946-3C58F2CE3640}"/>
              </a:ext>
            </a:extLst>
          </p:cNvPr>
          <p:cNvSpPr txBox="1">
            <a:spLocks noChangeAspect="1"/>
          </p:cNvSpPr>
          <p:nvPr/>
        </p:nvSpPr>
        <p:spPr>
          <a:xfrm>
            <a:off x="1662132" y="1264717"/>
            <a:ext cx="7966954" cy="5201424"/>
          </a:xfrm>
          <a:prstGeom prst="rect">
            <a:avLst/>
          </a:prstGeom>
          <a:noFill/>
          <a:ln w="28575">
            <a:solidFill>
              <a:schemeClr val="accent2">
                <a:lumMod val="60000"/>
                <a:lumOff val="40000"/>
              </a:schemeClr>
            </a:solidFill>
          </a:ln>
        </p:spPr>
        <p:txBody>
          <a:bodyPr wrap="square" rtlCol="0">
            <a:spAutoFit/>
          </a:bodyPr>
          <a:lstStyle/>
          <a:p>
            <a:pPr algn="ctr"/>
            <a:r>
              <a:rPr lang="en-GB" sz="16600" b="1">
                <a:solidFill>
                  <a:schemeClr val="bg1"/>
                </a:solidFill>
                <a:latin typeface="Calibri" panose="020F0502020204030204" pitchFamily="34" charset="0"/>
                <a:ea typeface="Calibri" panose="020F0502020204030204" pitchFamily="34" charset="0"/>
                <a:cs typeface="Calibri" panose="020F0502020204030204" pitchFamily="34" charset="0"/>
              </a:rPr>
              <a:t>‘Open’ Subjects</a:t>
            </a:r>
          </a:p>
        </p:txBody>
      </p:sp>
    </p:spTree>
    <p:extLst>
      <p:ext uri="{BB962C8B-B14F-4D97-AF65-F5344CB8AC3E}">
        <p14:creationId xmlns:p14="http://schemas.microsoft.com/office/powerpoint/2010/main" val="26781432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1FED6709-8DA6-4B49-9971-F7EB50F7222D}"/>
              </a:ext>
            </a:extLst>
          </p:cNvPr>
          <p:cNvSpPr>
            <a:spLocks noGrp="1"/>
          </p:cNvSpPr>
          <p:nvPr>
            <p:ph idx="1"/>
          </p:nvPr>
        </p:nvSpPr>
        <p:spPr>
          <a:xfrm>
            <a:off x="138204" y="1399061"/>
            <a:ext cx="11033760" cy="5190978"/>
          </a:xfrm>
        </p:spPr>
        <p:txBody>
          <a:bodyPr vert="horz" lIns="0" tIns="0" rIns="0" bIns="0" rtlCol="0" anchor="t">
            <a:noAutofit/>
          </a:bodyPr>
          <a:lstStyle/>
          <a:p>
            <a:pPr indent="-215900">
              <a:lnSpc>
                <a:spcPct val="110000"/>
              </a:lnSpc>
              <a:spcBef>
                <a:spcPts val="0"/>
              </a:spcBef>
            </a:pPr>
            <a:r>
              <a:rPr lang="en-GB" sz="2600">
                <a:latin typeface="Calibri"/>
                <a:ea typeface="Cambria"/>
                <a:cs typeface="Calibri"/>
              </a:rPr>
              <a:t>Art, Performing Arts, Media, Sport Science, Engineering, Health and Social Care, Food and Cooking, Construction</a:t>
            </a:r>
            <a:endParaRPr lang="en-US">
              <a:cs typeface="Calibri"/>
            </a:endParaRPr>
          </a:p>
          <a:p>
            <a:pPr indent="-215900">
              <a:lnSpc>
                <a:spcPct val="110000"/>
              </a:lnSpc>
              <a:spcBef>
                <a:spcPts val="0"/>
              </a:spcBef>
            </a:pPr>
            <a:r>
              <a:rPr lang="en-GB" sz="2600">
                <a:latin typeface="Calibri"/>
                <a:ea typeface="Cambria"/>
                <a:cs typeface="Calibri"/>
              </a:rPr>
              <a:t>'Open' Subjects are likely to contain:</a:t>
            </a:r>
            <a:endParaRPr lang="en-US">
              <a:cs typeface="Calibri"/>
            </a:endParaRPr>
          </a:p>
          <a:p>
            <a:pPr lvl="1" indent="-215900">
              <a:lnSpc>
                <a:spcPct val="110000"/>
              </a:lnSpc>
              <a:spcBef>
                <a:spcPts val="0"/>
              </a:spcBef>
              <a:buFont typeface="Wingdings" panose="020B0604020202020204" pitchFamily="34" charset="0"/>
              <a:buChar char="Ø"/>
            </a:pPr>
            <a:r>
              <a:rPr lang="en-GB" sz="2600">
                <a:latin typeface="Calibri"/>
                <a:ea typeface="Cambria"/>
                <a:cs typeface="Calibri"/>
              </a:rPr>
              <a:t>A large controlled assessment element</a:t>
            </a:r>
          </a:p>
          <a:p>
            <a:pPr lvl="1" indent="-215900">
              <a:lnSpc>
                <a:spcPct val="110000"/>
              </a:lnSpc>
              <a:spcBef>
                <a:spcPts val="0"/>
              </a:spcBef>
              <a:buFont typeface="Wingdings" panose="020B0604020202020204" pitchFamily="34" charset="0"/>
              <a:buChar char="Ø"/>
            </a:pPr>
            <a:r>
              <a:rPr lang="en-GB" sz="2600">
                <a:latin typeface="Calibri"/>
                <a:ea typeface="Cambria"/>
                <a:cs typeface="Calibri"/>
              </a:rPr>
              <a:t>Plenty of practical work</a:t>
            </a:r>
          </a:p>
          <a:p>
            <a:pPr lvl="1" indent="-215900">
              <a:lnSpc>
                <a:spcPct val="110000"/>
              </a:lnSpc>
              <a:spcBef>
                <a:spcPts val="0"/>
              </a:spcBef>
              <a:buFont typeface="Wingdings" panose="020B0604020202020204" pitchFamily="34" charset="0"/>
              <a:buChar char="Ø"/>
            </a:pPr>
            <a:r>
              <a:rPr lang="en-GB" sz="2600">
                <a:latin typeface="Calibri"/>
                <a:ea typeface="Cambria"/>
                <a:cs typeface="Calibri"/>
              </a:rPr>
              <a:t>A focus on skills and problem solving</a:t>
            </a:r>
          </a:p>
          <a:p>
            <a:pPr lvl="1" indent="-215900">
              <a:lnSpc>
                <a:spcPct val="110000"/>
              </a:lnSpc>
              <a:spcBef>
                <a:spcPts val="0"/>
              </a:spcBef>
              <a:buFont typeface="Wingdings" panose="020B0604020202020204" pitchFamily="34" charset="0"/>
              <a:buChar char="Ø"/>
            </a:pPr>
            <a:r>
              <a:rPr lang="en-GB" sz="2600">
                <a:latin typeface="Calibri"/>
                <a:ea typeface="Cambria"/>
                <a:cs typeface="Calibri"/>
              </a:rPr>
              <a:t>Essential extra-curricular elements (such as being a member of a sport team) </a:t>
            </a:r>
          </a:p>
          <a:p>
            <a:r>
              <a:rPr lang="en-GB" sz="2600">
                <a:latin typeface="Calibri"/>
                <a:ea typeface="Cambria"/>
                <a:cs typeface="Calibri"/>
              </a:rPr>
              <a:t>Substantial controlled assessment elements.</a:t>
            </a:r>
          </a:p>
          <a:p>
            <a:pPr lvl="1"/>
            <a:r>
              <a:rPr lang="en-GB" sz="2600">
                <a:latin typeface="Calibri"/>
                <a:ea typeface="Cambria"/>
                <a:cs typeface="Calibri"/>
              </a:rPr>
              <a:t>Large projects that have written, design and practical components.  </a:t>
            </a:r>
          </a:p>
          <a:p>
            <a:pPr lvl="1"/>
            <a:r>
              <a:rPr lang="en-GB" sz="2600">
                <a:latin typeface="Calibri"/>
                <a:ea typeface="Cambria"/>
                <a:cs typeface="Calibri"/>
              </a:rPr>
              <a:t>Very stimulating and frequently high-grading</a:t>
            </a:r>
          </a:p>
          <a:p>
            <a:pPr lvl="1" indent="-215900">
              <a:lnSpc>
                <a:spcPct val="110000"/>
              </a:lnSpc>
              <a:spcBef>
                <a:spcPts val="0"/>
              </a:spcBef>
              <a:buFont typeface="Wingdings" panose="020B0604020202020204" pitchFamily="34" charset="0"/>
              <a:buChar char="Ø"/>
            </a:pPr>
            <a:endParaRPr lang="en-GB">
              <a:ea typeface="Cambria"/>
            </a:endParaRPr>
          </a:p>
          <a:p>
            <a:pPr>
              <a:buFont typeface="Wingdings" panose="020B0604020202020204" pitchFamily="34" charset="0"/>
              <a:buChar char="Ø"/>
            </a:pPr>
            <a:endParaRPr lang="en-GB" sz="2400">
              <a:ea typeface="Cambria"/>
            </a:endParaRPr>
          </a:p>
        </p:txBody>
      </p:sp>
      <p:sp>
        <p:nvSpPr>
          <p:cNvPr id="4" name="TextBox 3">
            <a:extLst>
              <a:ext uri="{FF2B5EF4-FFF2-40B4-BE49-F238E27FC236}">
                <a16:creationId xmlns:a16="http://schemas.microsoft.com/office/drawing/2014/main" id="{9DA9AFFD-288C-E93B-A946-3C58F2CE3640}"/>
              </a:ext>
            </a:extLst>
          </p:cNvPr>
          <p:cNvSpPr txBox="1">
            <a:spLocks noChangeAspect="1"/>
          </p:cNvSpPr>
          <p:nvPr/>
        </p:nvSpPr>
        <p:spPr>
          <a:xfrm>
            <a:off x="2580361" y="403135"/>
            <a:ext cx="8379912" cy="523220"/>
          </a:xfrm>
          <a:prstGeom prst="rect">
            <a:avLst/>
          </a:prstGeom>
          <a:noFill/>
          <a:ln w="28575">
            <a:solidFill>
              <a:schemeClr val="accent2">
                <a:lumMod val="60000"/>
                <a:lumOff val="40000"/>
              </a:schemeClr>
            </a:solidFill>
          </a:ln>
        </p:spPr>
        <p:txBody>
          <a:bodyPr wrap="square" rtlCol="0">
            <a:spAutoFit/>
          </a:bodyPr>
          <a:lstStyle/>
          <a:p>
            <a:pPr algn="ctr"/>
            <a:r>
              <a:rPr lang="en-GB" sz="2800" b="1">
                <a:solidFill>
                  <a:schemeClr val="bg1"/>
                </a:solidFill>
                <a:latin typeface="Calibri" panose="020F0502020204030204" pitchFamily="34" charset="0"/>
                <a:ea typeface="Calibri" panose="020F0502020204030204" pitchFamily="34" charset="0"/>
                <a:cs typeface="Calibri" panose="020F0502020204030204" pitchFamily="34" charset="0"/>
              </a:rPr>
              <a:t>What Students are Currently Studying in Open Subjects</a:t>
            </a:r>
          </a:p>
        </p:txBody>
      </p:sp>
    </p:spTree>
    <p:extLst>
      <p:ext uri="{BB962C8B-B14F-4D97-AF65-F5344CB8AC3E}">
        <p14:creationId xmlns:p14="http://schemas.microsoft.com/office/powerpoint/2010/main" val="42805396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2CD7F63-2483-4003-88D8-8A7DFFA9F919}"/>
              </a:ext>
            </a:extLst>
          </p:cNvPr>
          <p:cNvGraphicFramePr>
            <a:graphicFrameLocks noGrp="1"/>
          </p:cNvGraphicFramePr>
          <p:nvPr>
            <p:ph idx="1"/>
            <p:extLst>
              <p:ext uri="{D42A27DB-BD31-4B8C-83A1-F6EECF244321}">
                <p14:modId xmlns:p14="http://schemas.microsoft.com/office/powerpoint/2010/main" val="582489093"/>
              </p:ext>
            </p:extLst>
          </p:nvPr>
        </p:nvGraphicFramePr>
        <p:xfrm>
          <a:off x="351020" y="1411014"/>
          <a:ext cx="6425561" cy="4297680"/>
        </p:xfrm>
        <a:graphic>
          <a:graphicData uri="http://schemas.openxmlformats.org/drawingml/2006/table">
            <a:tbl>
              <a:tblPr firstRow="1" bandRow="1">
                <a:tableStyleId>{5C22544A-7EE6-4342-B048-85BDC9FD1C3A}</a:tableStyleId>
              </a:tblPr>
              <a:tblGrid>
                <a:gridCol w="3106164">
                  <a:extLst>
                    <a:ext uri="{9D8B030D-6E8A-4147-A177-3AD203B41FA5}">
                      <a16:colId xmlns:a16="http://schemas.microsoft.com/office/drawing/2014/main" val="266822214"/>
                    </a:ext>
                  </a:extLst>
                </a:gridCol>
                <a:gridCol w="1565753">
                  <a:extLst>
                    <a:ext uri="{9D8B030D-6E8A-4147-A177-3AD203B41FA5}">
                      <a16:colId xmlns:a16="http://schemas.microsoft.com/office/drawing/2014/main" val="2640062528"/>
                    </a:ext>
                  </a:extLst>
                </a:gridCol>
                <a:gridCol w="1753644">
                  <a:extLst>
                    <a:ext uri="{9D8B030D-6E8A-4147-A177-3AD203B41FA5}">
                      <a16:colId xmlns:a16="http://schemas.microsoft.com/office/drawing/2014/main" val="886247478"/>
                    </a:ext>
                  </a:extLst>
                </a:gridCol>
              </a:tblGrid>
              <a:tr h="370840">
                <a:tc>
                  <a:txBody>
                    <a:bodyPr/>
                    <a:lstStyle/>
                    <a:p>
                      <a:pPr>
                        <a:buNone/>
                      </a:pPr>
                      <a:r>
                        <a:rPr lang="en-US"/>
                        <a:t>Subject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a:t>Controlled</a:t>
                      </a:r>
                      <a:r>
                        <a:rPr lang="en-US" baseline="0"/>
                        <a:t> Assessment</a:t>
                      </a:r>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a:t>Examined </a:t>
                      </a:r>
                    </a:p>
                    <a:p>
                      <a:pPr algn="ctr">
                        <a:buNone/>
                      </a:pPr>
                      <a:r>
                        <a:rPr lang="en-US"/>
                        <a:t>Element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063032"/>
                  </a:ext>
                </a:extLst>
              </a:tr>
              <a:tr h="370840">
                <a:tc>
                  <a:txBody>
                    <a:bodyPr/>
                    <a:lstStyle/>
                    <a:p>
                      <a:pPr>
                        <a:buNone/>
                      </a:pPr>
                      <a:r>
                        <a:rPr lang="en-US" sz="2400"/>
                        <a:t>Art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60%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40%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64589114"/>
                  </a:ext>
                </a:extLst>
              </a:tr>
              <a:tr h="370840">
                <a:tc>
                  <a:txBody>
                    <a:bodyPr/>
                    <a:lstStyle/>
                    <a:p>
                      <a:pPr>
                        <a:buNone/>
                      </a:pPr>
                      <a:r>
                        <a:rPr lang="en-US" sz="2400"/>
                        <a:t>Drama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60%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40%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47190923"/>
                  </a:ext>
                </a:extLst>
              </a:tr>
              <a:tr h="370840">
                <a:tc>
                  <a:txBody>
                    <a:bodyPr/>
                    <a:lstStyle/>
                    <a:p>
                      <a:pPr>
                        <a:buNone/>
                      </a:pPr>
                      <a:r>
                        <a:rPr lang="en-US" sz="2400"/>
                        <a:t>Engineering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60%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40%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73183696"/>
                  </a:ext>
                </a:extLst>
              </a:tr>
              <a:tr h="370840">
                <a:tc>
                  <a:txBody>
                    <a:bodyPr/>
                    <a:lstStyle/>
                    <a:p>
                      <a:pPr>
                        <a:buNone/>
                      </a:pPr>
                      <a:r>
                        <a:rPr lang="en-US" sz="2400"/>
                        <a:t>Media Studies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60%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40%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09745197"/>
                  </a:ext>
                </a:extLst>
              </a:tr>
              <a:tr h="370840">
                <a:tc>
                  <a:txBody>
                    <a:bodyPr/>
                    <a:lstStyle/>
                    <a:p>
                      <a:pPr>
                        <a:buNone/>
                      </a:pPr>
                      <a:r>
                        <a:rPr lang="en-US" sz="2400"/>
                        <a:t>Sport Science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60%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40%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49187550"/>
                  </a:ext>
                </a:extLst>
              </a:tr>
              <a:tr h="370840">
                <a:tc>
                  <a:txBody>
                    <a:bodyPr/>
                    <a:lstStyle/>
                    <a:p>
                      <a:pPr>
                        <a:buNone/>
                      </a:pPr>
                      <a:r>
                        <a:rPr lang="en-US" sz="2400"/>
                        <a:t>Health and Social</a:t>
                      </a:r>
                      <a:r>
                        <a:rPr lang="en-US" sz="2400" baseline="0"/>
                        <a:t> Care</a:t>
                      </a:r>
                      <a:endParaRPr lang="en-US" sz="24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60%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buNone/>
                      </a:pPr>
                      <a:r>
                        <a:rPr lang="en-US" sz="2400"/>
                        <a:t>40%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81525775"/>
                  </a:ext>
                </a:extLst>
              </a:tr>
              <a:tr h="370839">
                <a:tc>
                  <a:txBody>
                    <a:bodyPr/>
                    <a:lstStyle/>
                    <a:p>
                      <a:pPr lvl="0">
                        <a:buNone/>
                      </a:pPr>
                      <a:r>
                        <a:rPr lang="en-US" sz="2400" baseline="0"/>
                        <a:t>Food and Cooking</a:t>
                      </a:r>
                    </a:p>
                  </a:txBody>
                  <a:tcPr>
                    <a:lnL w="12700">
                      <a:solidFill>
                        <a:schemeClr val="bg1"/>
                      </a:solidFill>
                    </a:lnL>
                    <a:lnR w="12700">
                      <a:solidFill>
                        <a:schemeClr val="bg1"/>
                      </a:solidFill>
                    </a:lnR>
                    <a:lnT w="12700">
                      <a:solidFill>
                        <a:schemeClr val="bg1"/>
                      </a:solidFill>
                    </a:lnT>
                    <a:lnB w="12700" cap="flat" cmpd="sng" algn="ctr">
                      <a:solidFill>
                        <a:schemeClr val="bg1"/>
                      </a:solidFill>
                      <a:prstDash val="solid"/>
                      <a:round/>
                      <a:headEnd type="none" w="med" len="med"/>
                      <a:tailEnd type="none" w="med" len="med"/>
                    </a:lnB>
                  </a:tcPr>
                </a:tc>
                <a:tc>
                  <a:txBody>
                    <a:bodyPr/>
                    <a:lstStyle/>
                    <a:p>
                      <a:pPr lvl="0" algn="ctr">
                        <a:buNone/>
                      </a:pPr>
                      <a:r>
                        <a:rPr lang="en-US" sz="2400"/>
                        <a:t>60%</a:t>
                      </a:r>
                    </a:p>
                  </a:txBody>
                  <a:tcPr>
                    <a:lnL w="12700">
                      <a:solidFill>
                        <a:schemeClr val="bg1"/>
                      </a:solidFill>
                    </a:lnL>
                    <a:lnR w="12700">
                      <a:solidFill>
                        <a:schemeClr val="bg1"/>
                      </a:solidFill>
                    </a:lnR>
                    <a:lnT w="12700">
                      <a:solidFill>
                        <a:schemeClr val="bg1"/>
                      </a:solidFill>
                    </a:lnT>
                    <a:lnB w="12700" cap="flat" cmpd="sng" algn="ctr">
                      <a:solidFill>
                        <a:schemeClr val="bg1"/>
                      </a:solidFill>
                      <a:prstDash val="solid"/>
                      <a:round/>
                      <a:headEnd type="none" w="med" len="med"/>
                      <a:tailEnd type="none" w="med" len="med"/>
                    </a:lnB>
                  </a:tcPr>
                </a:tc>
                <a:tc>
                  <a:txBody>
                    <a:bodyPr/>
                    <a:lstStyle/>
                    <a:p>
                      <a:pPr lvl="0" algn="ctr">
                        <a:buNone/>
                      </a:pPr>
                      <a:r>
                        <a:rPr lang="en-US" sz="2400"/>
                        <a:t>40%</a:t>
                      </a:r>
                    </a:p>
                  </a:txBody>
                  <a:tcPr>
                    <a:lnL w="12700">
                      <a:solidFill>
                        <a:schemeClr val="bg1"/>
                      </a:solidFill>
                    </a:lnL>
                    <a:lnR w="12700">
                      <a:solidFill>
                        <a:schemeClr val="bg1"/>
                      </a:solidFill>
                    </a:lnR>
                    <a:lnT w="12700">
                      <a:solidFill>
                        <a:schemeClr val="bg1"/>
                      </a:solidFill>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46025482"/>
                  </a:ext>
                </a:extLst>
              </a:tr>
              <a:tr h="370838">
                <a:tc>
                  <a:txBody>
                    <a:bodyPr/>
                    <a:lstStyle/>
                    <a:p>
                      <a:pPr lvl="0">
                        <a:buNone/>
                      </a:pPr>
                      <a:r>
                        <a:rPr lang="en-US" sz="2400" baseline="0"/>
                        <a:t>Construction</a:t>
                      </a:r>
                    </a:p>
                  </a:txBody>
                  <a:tcPr>
                    <a:lnL w="12700">
                      <a:solidFill>
                        <a:schemeClr val="bg1"/>
                      </a:solidFill>
                    </a:lnL>
                    <a:lnR w="12700">
                      <a:solidFill>
                        <a:schemeClr val="bg1"/>
                      </a:solidFill>
                    </a:lnR>
                    <a:lnT w="12700">
                      <a:solidFill>
                        <a:schemeClr val="bg1"/>
                      </a:solidFill>
                    </a:lnT>
                    <a:lnB w="12700">
                      <a:solidFill>
                        <a:schemeClr val="bg1"/>
                      </a:solidFill>
                    </a:lnB>
                  </a:tcPr>
                </a:tc>
                <a:tc>
                  <a:txBody>
                    <a:bodyPr/>
                    <a:lstStyle/>
                    <a:p>
                      <a:pPr lvl="0" algn="ctr">
                        <a:buNone/>
                      </a:pPr>
                      <a:r>
                        <a:rPr lang="en-US" sz="2400"/>
                        <a:t>60%</a:t>
                      </a:r>
                    </a:p>
                  </a:txBody>
                  <a:tcPr>
                    <a:lnL w="12700">
                      <a:solidFill>
                        <a:schemeClr val="bg1"/>
                      </a:solidFill>
                    </a:lnL>
                    <a:lnR w="12700">
                      <a:solidFill>
                        <a:schemeClr val="bg1"/>
                      </a:solidFill>
                    </a:lnR>
                    <a:lnT w="12700">
                      <a:solidFill>
                        <a:schemeClr val="bg1"/>
                      </a:solidFill>
                    </a:lnT>
                    <a:lnB w="12700">
                      <a:solidFill>
                        <a:schemeClr val="bg1"/>
                      </a:solidFill>
                    </a:lnB>
                  </a:tcPr>
                </a:tc>
                <a:tc>
                  <a:txBody>
                    <a:bodyPr/>
                    <a:lstStyle/>
                    <a:p>
                      <a:pPr lvl="0" algn="ctr">
                        <a:buNone/>
                      </a:pPr>
                      <a:r>
                        <a:rPr lang="en-US" sz="2400"/>
                        <a:t>40%</a:t>
                      </a:r>
                    </a:p>
                  </a:txBody>
                  <a:tcPr>
                    <a:lnL w="12700">
                      <a:solidFill>
                        <a:schemeClr val="bg1"/>
                      </a:solidFill>
                    </a:lnL>
                    <a:lnR w="12700">
                      <a:solidFill>
                        <a:schemeClr val="bg1"/>
                      </a:solidFill>
                    </a:lnR>
                    <a:lnT w="12700">
                      <a:solidFill>
                        <a:schemeClr val="bg1"/>
                      </a:solidFill>
                    </a:lnT>
                    <a:lnB w="12700">
                      <a:solidFill>
                        <a:schemeClr val="bg1"/>
                      </a:solidFill>
                    </a:lnB>
                  </a:tcPr>
                </a:tc>
                <a:extLst>
                  <a:ext uri="{0D108BD9-81ED-4DB2-BD59-A6C34878D82A}">
                    <a16:rowId xmlns:a16="http://schemas.microsoft.com/office/drawing/2014/main" val="2958437296"/>
                  </a:ext>
                </a:extLst>
              </a:tr>
            </a:tbl>
          </a:graphicData>
        </a:graphic>
      </p:graphicFrame>
      <p:sp>
        <p:nvSpPr>
          <p:cNvPr id="5" name="TextBox 4">
            <a:extLst>
              <a:ext uri="{FF2B5EF4-FFF2-40B4-BE49-F238E27FC236}">
                <a16:creationId xmlns:a16="http://schemas.microsoft.com/office/drawing/2014/main" id="{9DA9AFFD-288C-E93B-A946-3C58F2CE3640}"/>
              </a:ext>
            </a:extLst>
          </p:cNvPr>
          <p:cNvSpPr txBox="1">
            <a:spLocks noChangeAspect="1"/>
          </p:cNvSpPr>
          <p:nvPr/>
        </p:nvSpPr>
        <p:spPr>
          <a:xfrm>
            <a:off x="2696652" y="158432"/>
            <a:ext cx="7966954" cy="1077218"/>
          </a:xfrm>
          <a:prstGeom prst="rect">
            <a:avLst/>
          </a:prstGeom>
          <a:noFill/>
          <a:ln w="28575">
            <a:solidFill>
              <a:schemeClr val="accent2">
                <a:lumMod val="60000"/>
                <a:lumOff val="40000"/>
              </a:schemeClr>
            </a:solidFill>
          </a:ln>
        </p:spPr>
        <p:txBody>
          <a:bodyPr wrap="square" rtlCol="0">
            <a:spAutoFit/>
          </a:bodyPr>
          <a:lstStyle/>
          <a:p>
            <a:pPr algn="ctr"/>
            <a:r>
              <a:rPr lang="en-GB" sz="3200" b="1">
                <a:solidFill>
                  <a:schemeClr val="bg1"/>
                </a:solidFill>
                <a:latin typeface="Calibri" panose="020F0502020204030204" pitchFamily="34" charset="0"/>
                <a:ea typeface="Calibri" panose="020F0502020204030204" pitchFamily="34" charset="0"/>
                <a:cs typeface="Calibri" panose="020F0502020204030204" pitchFamily="34" charset="0"/>
              </a:rPr>
              <a:t>How Parents can Support Students at Home in Open Subjects</a:t>
            </a:r>
          </a:p>
        </p:txBody>
      </p:sp>
      <p:sp>
        <p:nvSpPr>
          <p:cNvPr id="6" name="TextBox 5"/>
          <p:cNvSpPr txBox="1"/>
          <p:nvPr/>
        </p:nvSpPr>
        <p:spPr>
          <a:xfrm>
            <a:off x="6964471" y="1411014"/>
            <a:ext cx="4346532" cy="5124480"/>
          </a:xfrm>
          <a:prstGeom prst="rect">
            <a:avLst/>
          </a:prstGeom>
          <a:noFill/>
        </p:spPr>
        <p:txBody>
          <a:bodyPr wrap="square" rtlCol="0">
            <a:spAutoFit/>
          </a:bodyPr>
          <a:lstStyle/>
          <a:p>
            <a:pPr marL="285750" indent="-285750"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Ensure students are meeting both mid project milestones and end of project deadlines during controlled assessment</a:t>
            </a:r>
          </a:p>
          <a:p>
            <a:pPr marL="285750" indent="-285750"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Support students with the practical elements that take place outside of the classroom</a:t>
            </a:r>
          </a:p>
          <a:p>
            <a:pPr marL="285750" indent="-285750"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Encourage students to make use of any intervention available</a:t>
            </a:r>
          </a:p>
          <a:p>
            <a:pPr marL="285750" indent="-285750" algn="l">
              <a:spcAft>
                <a:spcPts val="600"/>
              </a:spcAft>
              <a:buFont typeface="Arial" panose="020B0604020202020204" pitchFamily="34" charset="0"/>
              <a:buChar char="•"/>
            </a:pPr>
            <a:r>
              <a:rPr lang="en-GB" sz="2400">
                <a:solidFill>
                  <a:schemeClr val="bg1"/>
                </a:solidFill>
                <a:latin typeface="Calibri" panose="020F0502020204030204" pitchFamily="34" charset="0"/>
                <a:cs typeface="Calibri" panose="020F0502020204030204" pitchFamily="34" charset="0"/>
              </a:rPr>
              <a:t>Remind students they can access computers in Rm 17 to work during lunchtime</a:t>
            </a:r>
          </a:p>
        </p:txBody>
      </p:sp>
    </p:spTree>
    <p:extLst>
      <p:ext uri="{BB962C8B-B14F-4D97-AF65-F5344CB8AC3E}">
        <p14:creationId xmlns:p14="http://schemas.microsoft.com/office/powerpoint/2010/main" val="4285622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069" y="1905000"/>
            <a:ext cx="10839345" cy="4271962"/>
          </a:xfrm>
        </p:spPr>
        <p:txBody>
          <a:bodyPr/>
          <a:lstStyle/>
          <a:p>
            <a:r>
              <a:rPr lang="en-GB"/>
              <a:t>Subject specific links and resources can be found in the booklet</a:t>
            </a:r>
          </a:p>
          <a:p>
            <a:r>
              <a:rPr lang="en-GB"/>
              <a:t>The BBC </a:t>
            </a:r>
            <a:r>
              <a:rPr lang="en-GB" err="1"/>
              <a:t>Bitesize</a:t>
            </a:r>
            <a:r>
              <a:rPr lang="en-GB"/>
              <a:t> website has plenty of resources for vocational qualifications (as well as GCSE)</a:t>
            </a:r>
          </a:p>
          <a:p>
            <a:r>
              <a:rPr lang="en-GB"/>
              <a:t>There are many excellent content creators on YouTube who can introduce students to advanced techniques and new ideas</a:t>
            </a:r>
          </a:p>
          <a:p>
            <a:endParaRPr lang="en-GB"/>
          </a:p>
          <a:p>
            <a:endParaRPr lang="en-GB"/>
          </a:p>
        </p:txBody>
      </p:sp>
      <p:sp>
        <p:nvSpPr>
          <p:cNvPr id="4" name="TextBox 3">
            <a:extLst>
              <a:ext uri="{FF2B5EF4-FFF2-40B4-BE49-F238E27FC236}">
                <a16:creationId xmlns:a16="http://schemas.microsoft.com/office/drawing/2014/main" id="{9DA9AFFD-288C-E93B-A946-3C58F2CE3640}"/>
              </a:ext>
            </a:extLst>
          </p:cNvPr>
          <p:cNvSpPr txBox="1">
            <a:spLocks noChangeAspect="1"/>
          </p:cNvSpPr>
          <p:nvPr/>
        </p:nvSpPr>
        <p:spPr>
          <a:xfrm>
            <a:off x="2521287" y="297929"/>
            <a:ext cx="7966954" cy="1323439"/>
          </a:xfrm>
          <a:prstGeom prst="rect">
            <a:avLst/>
          </a:prstGeom>
          <a:noFill/>
          <a:ln w="28575">
            <a:solidFill>
              <a:schemeClr val="accent2">
                <a:lumMod val="60000"/>
                <a:lumOff val="40000"/>
              </a:schemeClr>
            </a:solidFill>
          </a:ln>
        </p:spPr>
        <p:txBody>
          <a:bodyPr wrap="square" rtlCol="0">
            <a:spAutoFit/>
          </a:bodyPr>
          <a:lstStyle/>
          <a:p>
            <a:pPr algn="ctr"/>
            <a:r>
              <a:rPr lang="en-GB" sz="4000" b="1">
                <a:solidFill>
                  <a:schemeClr val="bg1"/>
                </a:solidFill>
                <a:latin typeface="Calibri" panose="020F0502020204030204" pitchFamily="34" charset="0"/>
                <a:ea typeface="Calibri" panose="020F0502020204030204" pitchFamily="34" charset="0"/>
                <a:cs typeface="Calibri" panose="020F0502020204030204" pitchFamily="34" charset="0"/>
              </a:rPr>
              <a:t>Helpful Resources for Supporting Students in Open Subjects</a:t>
            </a:r>
          </a:p>
        </p:txBody>
      </p:sp>
    </p:spTree>
    <p:extLst>
      <p:ext uri="{BB962C8B-B14F-4D97-AF65-F5344CB8AC3E}">
        <p14:creationId xmlns:p14="http://schemas.microsoft.com/office/powerpoint/2010/main" val="20915162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0A3C-7341-A126-579D-A284F1ABF330}"/>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28A64675-85D6-9883-DAF1-CDC67199BEE0}"/>
              </a:ext>
            </a:extLst>
          </p:cNvPr>
          <p:cNvPicPr>
            <a:picLocks noGrp="1" noChangeAspect="1"/>
          </p:cNvPicPr>
          <p:nvPr>
            <p:ph idx="1"/>
          </p:nvPr>
        </p:nvPicPr>
        <p:blipFill>
          <a:blip r:embed="rId2"/>
          <a:stretch>
            <a:fillRect/>
          </a:stretch>
        </p:blipFill>
        <p:spPr>
          <a:xfrm>
            <a:off x="-4605" y="2309"/>
            <a:ext cx="6653922" cy="4777653"/>
          </a:xfrm>
          <a:prstGeom prst="rect">
            <a:avLst/>
          </a:prstGeom>
        </p:spPr>
      </p:pic>
      <p:pic>
        <p:nvPicPr>
          <p:cNvPr id="5" name="Picture 4">
            <a:extLst>
              <a:ext uri="{FF2B5EF4-FFF2-40B4-BE49-F238E27FC236}">
                <a16:creationId xmlns:a16="http://schemas.microsoft.com/office/drawing/2014/main" id="{AD74464C-B704-DDC8-6AFD-1B8CAFFA3B03}"/>
              </a:ext>
            </a:extLst>
          </p:cNvPr>
          <p:cNvPicPr>
            <a:picLocks noChangeAspect="1"/>
          </p:cNvPicPr>
          <p:nvPr/>
        </p:nvPicPr>
        <p:blipFill>
          <a:blip r:embed="rId3"/>
          <a:stretch>
            <a:fillRect/>
          </a:stretch>
        </p:blipFill>
        <p:spPr>
          <a:xfrm>
            <a:off x="5857019" y="3334971"/>
            <a:ext cx="6222269" cy="3519367"/>
          </a:xfrm>
          <a:prstGeom prst="rect">
            <a:avLst/>
          </a:prstGeom>
        </p:spPr>
      </p:pic>
    </p:spTree>
    <p:extLst>
      <p:ext uri="{BB962C8B-B14F-4D97-AF65-F5344CB8AC3E}">
        <p14:creationId xmlns:p14="http://schemas.microsoft.com/office/powerpoint/2010/main" val="2584476907"/>
      </p:ext>
    </p:extLst>
  </p:cSld>
  <p:clrMapOvr>
    <a:masterClrMapping/>
  </p:clrMapOvr>
</p:sld>
</file>

<file path=ppt/theme/theme1.xml><?xml version="1.0" encoding="utf-8"?>
<a:theme xmlns:a="http://schemas.openxmlformats.org/drawingml/2006/main" name="NMS CJE">
  <a:themeElements>
    <a:clrScheme name="New Mills School">
      <a:dk1>
        <a:srgbClr val="10181F"/>
      </a:dk1>
      <a:lt1>
        <a:sysClr val="window" lastClr="FFFFFF"/>
      </a:lt1>
      <a:dk2>
        <a:srgbClr val="007041"/>
      </a:dk2>
      <a:lt2>
        <a:srgbClr val="A89904"/>
      </a:lt2>
      <a:accent1>
        <a:srgbClr val="A72B2A"/>
      </a:accent1>
      <a:accent2>
        <a:srgbClr val="C75B12"/>
      </a:accent2>
      <a:accent3>
        <a:srgbClr val="008AAB"/>
      </a:accent3>
      <a:accent4>
        <a:srgbClr val="F2AF00"/>
      </a:accent4>
      <a:accent5>
        <a:srgbClr val="1C355E"/>
      </a:accent5>
      <a:accent6>
        <a:srgbClr val="9F6167"/>
      </a:accent6>
      <a:hlink>
        <a:srgbClr val="0563C1"/>
      </a:hlink>
      <a:folHlink>
        <a:srgbClr val="954F72"/>
      </a:folHlink>
    </a:clrScheme>
    <a:fontScheme name="Cambria">
      <a:maj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solidFill>
              <a:schemeClr val="bg1"/>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Presentation1" id="{E6511698-95F4-44B2-8EB0-68C5C6123553}" vid="{91360E31-81E3-4D27-B34E-BB8A1A95EA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8A72464D92A44EB8BCCEB312C1690E" ma:contentTypeVersion="17" ma:contentTypeDescription="Create a new document." ma:contentTypeScope="" ma:versionID="cc3a582e81ba3b12fbd842a4d2f27cb8">
  <xsd:schema xmlns:xsd="http://www.w3.org/2001/XMLSchema" xmlns:xs="http://www.w3.org/2001/XMLSchema" xmlns:p="http://schemas.microsoft.com/office/2006/metadata/properties" xmlns:ns3="e1c63303-f2d9-444d-88cd-0ec13f1af527" xmlns:ns4="8e20ca4d-bb33-4ac5-8d82-1d88d5c4840a" targetNamespace="http://schemas.microsoft.com/office/2006/metadata/properties" ma:root="true" ma:fieldsID="401710ea36dae6866833ee1a74d8680f" ns3:_="" ns4:_="">
    <xsd:import namespace="e1c63303-f2d9-444d-88cd-0ec13f1af527"/>
    <xsd:import namespace="8e20ca4d-bb33-4ac5-8d82-1d88d5c4840a"/>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OCR"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c63303-f2d9-444d-88cd-0ec13f1af5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20ca4d-bb33-4ac5-8d82-1d88d5c4840a"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e1c63303-f2d9-444d-88cd-0ec13f1af527" xsi:nil="true"/>
  </documentManagement>
</p:properties>
</file>

<file path=customXml/itemProps1.xml><?xml version="1.0" encoding="utf-8"?>
<ds:datastoreItem xmlns:ds="http://schemas.openxmlformats.org/officeDocument/2006/customXml" ds:itemID="{2B56FFAB-D189-418F-8F45-EDF17222A6A0}">
  <ds:schemaRefs>
    <ds:schemaRef ds:uri="8e20ca4d-bb33-4ac5-8d82-1d88d5c4840a"/>
    <ds:schemaRef ds:uri="e1c63303-f2d9-444d-88cd-0ec13f1af52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53A6AAC-7388-453C-BEDB-24F361F9F8A5}">
  <ds:schemaRefs>
    <ds:schemaRef ds:uri="http://schemas.microsoft.com/sharepoint/v3/contenttype/forms"/>
  </ds:schemaRefs>
</ds:datastoreItem>
</file>

<file path=customXml/itemProps3.xml><?xml version="1.0" encoding="utf-8"?>
<ds:datastoreItem xmlns:ds="http://schemas.openxmlformats.org/officeDocument/2006/customXml" ds:itemID="{207C9DE6-D274-472E-A435-A9679A188CC7}">
  <ds:schemaRefs>
    <ds:schemaRef ds:uri="8e20ca4d-bb33-4ac5-8d82-1d88d5c4840a"/>
    <ds:schemaRef ds:uri="e1c63303-f2d9-444d-88cd-0ec13f1af52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NMS Lesson Template 2024-25</Template>
  <TotalTime>0</TotalTime>
  <Words>1895</Words>
  <Application>Microsoft Office PowerPoint</Application>
  <PresentationFormat>Widescreen</PresentationFormat>
  <Paragraphs>261</Paragraphs>
  <Slides>40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Aptos</vt:lpstr>
      <vt:lpstr>Arial</vt:lpstr>
      <vt:lpstr>Arial,Sans-Serif</vt:lpstr>
      <vt:lpstr>Calibri</vt:lpstr>
      <vt:lpstr>Cambria</vt:lpstr>
      <vt:lpstr>Segoe UI</vt:lpstr>
      <vt:lpstr>Wingdings</vt:lpstr>
      <vt:lpstr>NMS CJE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Spanish: What students are doing now.</vt:lpstr>
      <vt:lpstr>What can I do to support my child right now?</vt:lpstr>
      <vt:lpstr>Useful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New Mills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D.Harbord</dc:creator>
  <cp:lastModifiedBy>Mike Taylor</cp:lastModifiedBy>
  <cp:revision>35</cp:revision>
  <dcterms:created xsi:type="dcterms:W3CDTF">2024-10-10T06:38:55Z</dcterms:created>
  <dcterms:modified xsi:type="dcterms:W3CDTF">2026-09-18T14:36:57Z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0x010100B58A72464D92A44EB8BCCEB312C1690E</vt:lpwstr>
  </property>
</Properties>
</file>