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7" r:id="rId2"/>
    <p:sldId id="306" r:id="rId3"/>
    <p:sldId id="298" r:id="rId4"/>
    <p:sldId id="308" r:id="rId5"/>
    <p:sldId id="307" r:id="rId6"/>
    <p:sldId id="283" r:id="rId7"/>
    <p:sldId id="285" r:id="rId8"/>
    <p:sldId id="286" r:id="rId9"/>
    <p:sldId id="284" r:id="rId10"/>
    <p:sldId id="289" r:id="rId11"/>
    <p:sldId id="299" r:id="rId12"/>
    <p:sldId id="300" r:id="rId13"/>
    <p:sldId id="301" r:id="rId14"/>
    <p:sldId id="302" r:id="rId15"/>
    <p:sldId id="303" r:id="rId16"/>
    <p:sldId id="295" r:id="rId17"/>
    <p:sldId id="296" r:id="rId18"/>
    <p:sldId id="317" r:id="rId19"/>
    <p:sldId id="316" r:id="rId20"/>
    <p:sldId id="318" r:id="rId21"/>
    <p:sldId id="304" r:id="rId22"/>
    <p:sldId id="312" r:id="rId23"/>
    <p:sldId id="315" r:id="rId24"/>
    <p:sldId id="305" r:id="rId25"/>
    <p:sldId id="309" r:id="rId26"/>
    <p:sldId id="310" r:id="rId27"/>
    <p:sldId id="311" r:id="rId28"/>
    <p:sldId id="313" r:id="rId29"/>
    <p:sldId id="314" r:id="rId3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2647" autoAdjust="0"/>
  </p:normalViewPr>
  <p:slideViewPr>
    <p:cSldViewPr snapToGrid="0" snapToObjects="1">
      <p:cViewPr>
        <p:scale>
          <a:sx n="60" d="100"/>
          <a:sy n="60" d="100"/>
        </p:scale>
        <p:origin x="-1572" y="-72"/>
      </p:cViewPr>
      <p:guideLst>
        <p:guide orient="horz" pos="2160"/>
        <p:guide pos="2880"/>
      </p:guideLst>
    </p:cSldViewPr>
  </p:slideViewPr>
  <p:outlineViewPr>
    <p:cViewPr>
      <p:scale>
        <a:sx n="33" d="100"/>
        <a:sy n="33" d="100"/>
      </p:scale>
      <p:origin x="0" y="29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7675F7B-E272-41C8-AA81-BA0BEAE37320}" type="datetimeFigureOut">
              <a:rPr lang="en-GB" smtClean="0"/>
              <a:t>09/10/2016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BC29C1F-8C41-4068-8A28-7D72232EC270}" type="slidenum">
              <a:rPr lang="en-GB" smtClean="0"/>
              <a:t>‹#›</a:t>
            </a:fld>
            <a:endParaRPr lang="en-GB"/>
          </a:p>
        </p:txBody>
      </p:sp>
    </p:spTree>
    <p:extLst>
      <p:ext uri="{BB962C8B-B14F-4D97-AF65-F5344CB8AC3E}">
        <p14:creationId xmlns:p14="http://schemas.microsoft.com/office/powerpoint/2010/main" val="2729256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E4AB4B4-F0A7-43E3-BC9E-E6C8546203FF}" type="datetimeFigureOut">
              <a:rPr lang="en-US" smtClean="0"/>
              <a:t>10/9/2016</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2D35AA-9F47-44C5-B9D8-925E84376849}" type="slidenum">
              <a:rPr lang="en-US" smtClean="0"/>
              <a:t>‹#›</a:t>
            </a:fld>
            <a:endParaRPr lang="en-US"/>
          </a:p>
        </p:txBody>
      </p:sp>
    </p:spTree>
    <p:extLst>
      <p:ext uri="{BB962C8B-B14F-4D97-AF65-F5344CB8AC3E}">
        <p14:creationId xmlns:p14="http://schemas.microsoft.com/office/powerpoint/2010/main" val="2470930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497937/Progress-8-school-performance-measur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87F74C-CBCC-46E1-9AD5-D89D0DA77698}" type="slidenum">
              <a:rPr lang="en-US" smtClean="0"/>
              <a:t>3</a:t>
            </a:fld>
            <a:endParaRPr lang="en-US" dirty="0"/>
          </a:p>
        </p:txBody>
      </p:sp>
    </p:spTree>
    <p:extLst>
      <p:ext uri="{BB962C8B-B14F-4D97-AF65-F5344CB8AC3E}">
        <p14:creationId xmlns:p14="http://schemas.microsoft.com/office/powerpoint/2010/main" val="3475413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EC50C4D-77C0-45CA-BA56-F0DE0FA0955A}" type="slidenum">
              <a:rPr lang="en-GB" smtClean="0"/>
              <a:t>13</a:t>
            </a:fld>
            <a:endParaRPr lang="en-GB"/>
          </a:p>
        </p:txBody>
      </p:sp>
    </p:spTree>
    <p:extLst>
      <p:ext uri="{BB962C8B-B14F-4D97-AF65-F5344CB8AC3E}">
        <p14:creationId xmlns:p14="http://schemas.microsoft.com/office/powerpoint/2010/main" val="360878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21 students above 1 for P8</a:t>
            </a:r>
          </a:p>
        </p:txBody>
      </p:sp>
      <p:sp>
        <p:nvSpPr>
          <p:cNvPr id="4" name="Slide Number Placeholder 3"/>
          <p:cNvSpPr>
            <a:spLocks noGrp="1"/>
          </p:cNvSpPr>
          <p:nvPr>
            <p:ph type="sldNum" sz="quarter" idx="10"/>
          </p:nvPr>
        </p:nvSpPr>
        <p:spPr/>
        <p:txBody>
          <a:bodyPr/>
          <a:lstStyle/>
          <a:p>
            <a:fld id="{3EC50C4D-77C0-45CA-BA56-F0DE0FA0955A}" type="slidenum">
              <a:rPr lang="en-GB" smtClean="0"/>
              <a:t>14</a:t>
            </a:fld>
            <a:endParaRPr lang="en-GB"/>
          </a:p>
        </p:txBody>
      </p:sp>
    </p:spTree>
    <p:extLst>
      <p:ext uri="{BB962C8B-B14F-4D97-AF65-F5344CB8AC3E}">
        <p14:creationId xmlns:p14="http://schemas.microsoft.com/office/powerpoint/2010/main" val="3608789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51 students made better than expected progress – they exceeded</a:t>
            </a:r>
          </a:p>
          <a:p>
            <a:r>
              <a:rPr lang="en-GB" baseline="0" dirty="0" smtClean="0"/>
              <a:t>21 students above 1 for P8</a:t>
            </a:r>
          </a:p>
        </p:txBody>
      </p:sp>
      <p:sp>
        <p:nvSpPr>
          <p:cNvPr id="4" name="Slide Number Placeholder 3"/>
          <p:cNvSpPr>
            <a:spLocks noGrp="1"/>
          </p:cNvSpPr>
          <p:nvPr>
            <p:ph type="sldNum" sz="quarter" idx="10"/>
          </p:nvPr>
        </p:nvSpPr>
        <p:spPr/>
        <p:txBody>
          <a:bodyPr/>
          <a:lstStyle/>
          <a:p>
            <a:fld id="{3EC50C4D-77C0-45CA-BA56-F0DE0FA0955A}" type="slidenum">
              <a:rPr lang="en-GB" smtClean="0"/>
              <a:t>15</a:t>
            </a:fld>
            <a:endParaRPr lang="en-GB"/>
          </a:p>
        </p:txBody>
      </p:sp>
    </p:spTree>
    <p:extLst>
      <p:ext uri="{BB962C8B-B14F-4D97-AF65-F5344CB8AC3E}">
        <p14:creationId xmlns:p14="http://schemas.microsoft.com/office/powerpoint/2010/main" val="3608789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2D35AA-9F47-44C5-B9D8-925E84376849}" type="slidenum">
              <a:rPr lang="en-US" smtClean="0"/>
              <a:t>18</a:t>
            </a:fld>
            <a:endParaRPr lang="en-US"/>
          </a:p>
        </p:txBody>
      </p:sp>
    </p:spTree>
    <p:extLst>
      <p:ext uri="{BB962C8B-B14F-4D97-AF65-F5344CB8AC3E}">
        <p14:creationId xmlns:p14="http://schemas.microsoft.com/office/powerpoint/2010/main" val="2443531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Exams in reformed English language, English literature and maths GCSEs will be taken for the first time in 2017. These will be graded from 9 to 1, instead of A*to G. Statistical predictions will be used in 2017 to ensure there is alignment between the new and current grading structures, such that:  broadly the same proportion of students will achieve a grade 4 and above as currently achieve a grade C and above  broadly the same proportion of students will achieve a grade 7 and above as currently achieve a grade A and above  broadly the same proportion of students will achieve a grade 1 and above as currently achieve a grade G and above GCSE, AS and A level reforms in England Grading new GCSEs from 2017 GCSE 9 to 1 All other grade boundaries will be set arithmetically, as now. For example, the boundaries at grades 5 and 6 will be set based on the difference in marks between grades 4 and 7; grade 5 will be set at one third of the difference in marks, and grade 6 at two thirds the difference in marks. The government’s definition of a ‘good pass’ will be set at grade 5 for reformed GCSEs. A grade 4 will continue to be a level 2 achievement. The Department for Education does not expect employers, colleges or universities to raise the bar to a grade 5 if a grade 4 would meet their requirements. The new grading structure will be applied to other GCSE subjects in 2018 and 2019. </a:t>
            </a:r>
            <a:endParaRPr lang="en-GB" dirty="0"/>
          </a:p>
        </p:txBody>
      </p:sp>
      <p:sp>
        <p:nvSpPr>
          <p:cNvPr id="4" name="Slide Number Placeholder 3"/>
          <p:cNvSpPr>
            <a:spLocks noGrp="1"/>
          </p:cNvSpPr>
          <p:nvPr>
            <p:ph type="sldNum" sz="quarter" idx="10"/>
          </p:nvPr>
        </p:nvSpPr>
        <p:spPr/>
        <p:txBody>
          <a:bodyPr/>
          <a:lstStyle/>
          <a:p>
            <a:fld id="{0B2D35AA-9F47-44C5-B9D8-925E84376849}" type="slidenum">
              <a:rPr lang="en-US" smtClean="0"/>
              <a:t>19</a:t>
            </a:fld>
            <a:endParaRPr lang="en-US"/>
          </a:p>
        </p:txBody>
      </p:sp>
    </p:spTree>
    <p:extLst>
      <p:ext uri="{BB962C8B-B14F-4D97-AF65-F5344CB8AC3E}">
        <p14:creationId xmlns:p14="http://schemas.microsoft.com/office/powerpoint/2010/main" val="373229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GCSEs have been introduced gradually, with the first wave taught from September 2015. </a:t>
            </a:r>
          </a:p>
          <a:p>
            <a:r>
              <a:rPr lang="en-GB" dirty="0" smtClean="0"/>
              <a:t>Students will sit a combination of legacy and reformed GCSEs over the next three years. </a:t>
            </a:r>
          </a:p>
          <a:p>
            <a:r>
              <a:rPr lang="en-GB" dirty="0" smtClean="0"/>
              <a:t>Year 11 in September 2016 These students will take new exams in the first reformed GCSEs subjects – English language, English literature and maths. Their final GCSE certificates will comprise a mixture of numbers and legacy letters. </a:t>
            </a:r>
          </a:p>
          <a:p>
            <a:r>
              <a:rPr lang="en-GB" dirty="0" smtClean="0"/>
              <a:t>Year 10 in September 2016 These students will start a wider range of reformed GCSEs, but they may also take some legacy qualifications. As such, their final GCSE certificates, in 2018, may comprise a mixture of numbers and letters. </a:t>
            </a:r>
          </a:p>
          <a:p>
            <a:r>
              <a:rPr lang="en-GB" dirty="0" smtClean="0"/>
              <a:t>Year 9 in September 2016 All GCSEs, with the exception of some lesser-taught languages, will have been reformed by the time these students select their subjects. As such, their final GCSE certificates will mainly comprise numbers. </a:t>
            </a:r>
          </a:p>
          <a:p>
            <a:r>
              <a:rPr lang="en-GB" dirty="0" smtClean="0"/>
              <a:t>Year 8 in September 2016 All GCSEs will have been reformed by the time these students sit their exams. Their final GCSE certificates will only comprise numbers. </a:t>
            </a:r>
            <a:endParaRPr lang="en-GB" dirty="0"/>
          </a:p>
        </p:txBody>
      </p:sp>
      <p:sp>
        <p:nvSpPr>
          <p:cNvPr id="4" name="Slide Number Placeholder 3"/>
          <p:cNvSpPr>
            <a:spLocks noGrp="1"/>
          </p:cNvSpPr>
          <p:nvPr>
            <p:ph type="sldNum" sz="quarter" idx="10"/>
          </p:nvPr>
        </p:nvSpPr>
        <p:spPr/>
        <p:txBody>
          <a:bodyPr/>
          <a:lstStyle/>
          <a:p>
            <a:fld id="{0B2D35AA-9F47-44C5-B9D8-925E84376849}" type="slidenum">
              <a:rPr lang="en-US" smtClean="0"/>
              <a:t>20</a:t>
            </a:fld>
            <a:endParaRPr lang="en-US"/>
          </a:p>
        </p:txBody>
      </p:sp>
    </p:spTree>
    <p:extLst>
      <p:ext uri="{BB962C8B-B14F-4D97-AF65-F5344CB8AC3E}">
        <p14:creationId xmlns:p14="http://schemas.microsoft.com/office/powerpoint/2010/main" val="2958289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accept becomes acceptable!</a:t>
            </a:r>
          </a:p>
          <a:p>
            <a:endParaRPr lang="en-US" dirty="0" smtClean="0"/>
          </a:p>
          <a:p>
            <a:r>
              <a:rPr lang="en-US" dirty="0" smtClean="0"/>
              <a:t>We need to be consistent and relentless in our pursuit for excellence in all areas of the school</a:t>
            </a:r>
            <a:endParaRPr lang="en-US" dirty="0"/>
          </a:p>
        </p:txBody>
      </p:sp>
      <p:sp>
        <p:nvSpPr>
          <p:cNvPr id="4" name="Slide Number Placeholder 3"/>
          <p:cNvSpPr>
            <a:spLocks noGrp="1"/>
          </p:cNvSpPr>
          <p:nvPr>
            <p:ph type="sldNum" sz="quarter" idx="10"/>
          </p:nvPr>
        </p:nvSpPr>
        <p:spPr/>
        <p:txBody>
          <a:bodyPr/>
          <a:lstStyle/>
          <a:p>
            <a:fld id="{0B2D35AA-9F47-44C5-B9D8-925E84376849}" type="slidenum">
              <a:rPr lang="en-US" smtClean="0"/>
              <a:t>21</a:t>
            </a:fld>
            <a:endParaRPr lang="en-US" dirty="0"/>
          </a:p>
        </p:txBody>
      </p:sp>
    </p:spTree>
    <p:extLst>
      <p:ext uri="{BB962C8B-B14F-4D97-AF65-F5344CB8AC3E}">
        <p14:creationId xmlns:p14="http://schemas.microsoft.com/office/powerpoint/2010/main" val="3494619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off task behaviour</a:t>
            </a:r>
          </a:p>
          <a:p>
            <a:r>
              <a:rPr lang="en-US" dirty="0" smtClean="0"/>
              <a:t>Give C2 when</a:t>
            </a:r>
            <a:r>
              <a:rPr lang="en-US" baseline="0" dirty="0" smtClean="0"/>
              <a:t> students don’t bring their book to lesson</a:t>
            </a:r>
            <a:endParaRPr lang="en-US" dirty="0"/>
          </a:p>
        </p:txBody>
      </p:sp>
      <p:sp>
        <p:nvSpPr>
          <p:cNvPr id="4" name="Slide Number Placeholder 3"/>
          <p:cNvSpPr>
            <a:spLocks noGrp="1"/>
          </p:cNvSpPr>
          <p:nvPr>
            <p:ph type="sldNum" sz="quarter" idx="10"/>
          </p:nvPr>
        </p:nvSpPr>
        <p:spPr/>
        <p:txBody>
          <a:bodyPr/>
          <a:lstStyle/>
          <a:p>
            <a:fld id="{0B2D35AA-9F47-44C5-B9D8-925E84376849}" type="slidenum">
              <a:rPr lang="en-US" smtClean="0"/>
              <a:t>22</a:t>
            </a:fld>
            <a:endParaRPr lang="en-US" dirty="0"/>
          </a:p>
        </p:txBody>
      </p:sp>
    </p:spTree>
    <p:extLst>
      <p:ext uri="{BB962C8B-B14F-4D97-AF65-F5344CB8AC3E}">
        <p14:creationId xmlns:p14="http://schemas.microsoft.com/office/powerpoint/2010/main" val="3494619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Here’s a very short post to report on some fabulous work my Year 8s did this week.   I marked their first few pieces of work and then devoted a double lesson this week to redrafting: a slice of Directed Improvement and Reflection Time.</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We started the lesson by watching the Ron Berger Austin’s Butterfly video:</a:t>
            </a:r>
          </a:p>
          <a:p>
            <a:endParaRPr lang="en-GB" sz="1200" b="0" i="0" kern="1200" dirty="0" smtClean="0">
              <a:solidFill>
                <a:schemeClr val="tx1"/>
              </a:solidFill>
              <a:effectLst/>
              <a:latin typeface="+mn-lt"/>
              <a:ea typeface="+mn-ea"/>
              <a:cs typeface="+mn-cs"/>
            </a:endParaRPr>
          </a:p>
          <a:p>
            <a:pPr fontAlgn="base"/>
            <a:r>
              <a:rPr lang="en-GB" sz="1200" b="0" i="0" kern="1200" dirty="0" smtClean="0">
                <a:solidFill>
                  <a:schemeClr val="tx1"/>
                </a:solidFill>
                <a:effectLst/>
                <a:latin typeface="+mn-lt"/>
                <a:ea typeface="+mn-ea"/>
                <a:cs typeface="+mn-cs"/>
              </a:rPr>
              <a:t>The students immediately got the message: the boy who made the first and final drafts was the same boy.  He just needed to know what the standards were and how to reach them.</a:t>
            </a:r>
          </a:p>
          <a:p>
            <a:pPr fontAlgn="base"/>
            <a:r>
              <a:rPr lang="en-GB" sz="1200" b="0" i="0" kern="1200" dirty="0" smtClean="0">
                <a:solidFill>
                  <a:schemeClr val="tx1"/>
                </a:solidFill>
                <a:effectLst/>
                <a:latin typeface="+mn-lt"/>
                <a:ea typeface="+mn-ea"/>
                <a:cs typeface="+mn-cs"/>
              </a:rPr>
              <a:t>Then I gave out their books and asked them to redraft as much of their work as they could in the time focusing on two main themes:</a:t>
            </a:r>
          </a:p>
          <a:p>
            <a:pPr fontAlgn="base"/>
            <a:r>
              <a:rPr lang="en-GB" sz="1200" b="0" i="0" kern="1200" dirty="0" smtClean="0">
                <a:solidFill>
                  <a:schemeClr val="tx1"/>
                </a:solidFill>
                <a:effectLst/>
                <a:latin typeface="+mn-lt"/>
                <a:ea typeface="+mn-ea"/>
                <a:cs typeface="+mn-cs"/>
              </a:rPr>
              <a:t>Presentation: pencil and ruler, underlining, diagrams, handwriting.</a:t>
            </a:r>
          </a:p>
          <a:p>
            <a:pPr fontAlgn="base"/>
            <a:r>
              <a:rPr lang="en-GB" sz="1200" b="0" i="0" kern="1200" dirty="0" smtClean="0">
                <a:solidFill>
                  <a:schemeClr val="tx1"/>
                </a:solidFill>
                <a:effectLst/>
                <a:latin typeface="+mn-lt"/>
                <a:ea typeface="+mn-ea"/>
                <a:cs typeface="+mn-cs"/>
              </a:rPr>
              <a:t>Science content:  adding explanations, correct use of terminology, adding ideas about forces between molecules.</a:t>
            </a:r>
          </a:p>
          <a:p>
            <a:pPr fontAlgn="base"/>
            <a:r>
              <a:rPr lang="en-GB" sz="1200" b="0" i="0" kern="1200" dirty="0" smtClean="0">
                <a:solidFill>
                  <a:schemeClr val="tx1"/>
                </a:solidFill>
                <a:effectLst/>
                <a:latin typeface="+mn-lt"/>
                <a:ea typeface="+mn-ea"/>
                <a:cs typeface="+mn-cs"/>
              </a:rPr>
              <a:t>The examples that stood out the most were from two boys who I thought had serious difficulties with writing.  Turns out, they just needed to aim a bit higher.  Through the redrafting process and the praise they received for their improvements, their attitudes shifted significantly; their self-believe grew and they left the lessons beaming.  I didn’t expect quite such a big effect.  Here’s a sample of what they did:</a:t>
            </a:r>
          </a:p>
          <a:p>
            <a:endParaRPr lang="en-GB" dirty="0"/>
          </a:p>
        </p:txBody>
      </p:sp>
      <p:sp>
        <p:nvSpPr>
          <p:cNvPr id="4" name="Slide Number Placeholder 3"/>
          <p:cNvSpPr>
            <a:spLocks noGrp="1"/>
          </p:cNvSpPr>
          <p:nvPr>
            <p:ph type="sldNum" sz="quarter" idx="10"/>
          </p:nvPr>
        </p:nvSpPr>
        <p:spPr/>
        <p:txBody>
          <a:bodyPr/>
          <a:lstStyle/>
          <a:p>
            <a:fld id="{1B87F74C-CBCC-46E1-9AD5-D89D0DA77698}" type="slidenum">
              <a:rPr lang="en-US" smtClean="0"/>
              <a:t>23</a:t>
            </a:fld>
            <a:endParaRPr lang="en-US" dirty="0"/>
          </a:p>
        </p:txBody>
      </p:sp>
    </p:spTree>
    <p:extLst>
      <p:ext uri="{BB962C8B-B14F-4D97-AF65-F5344CB8AC3E}">
        <p14:creationId xmlns:p14="http://schemas.microsoft.com/office/powerpoint/2010/main" val="130017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takes times because we are talking about a shift in culture - but if we continue moving in this direction we will be an outstanding school</a:t>
            </a:r>
            <a:endParaRPr lang="en-US" dirty="0"/>
          </a:p>
        </p:txBody>
      </p:sp>
      <p:sp>
        <p:nvSpPr>
          <p:cNvPr id="4" name="Slide Number Placeholder 3"/>
          <p:cNvSpPr>
            <a:spLocks noGrp="1"/>
          </p:cNvSpPr>
          <p:nvPr>
            <p:ph type="sldNum" sz="quarter" idx="10"/>
          </p:nvPr>
        </p:nvSpPr>
        <p:spPr/>
        <p:txBody>
          <a:bodyPr/>
          <a:lstStyle/>
          <a:p>
            <a:fld id="{0B2D35AA-9F47-44C5-B9D8-925E84376849}" type="slidenum">
              <a:rPr lang="en-US" smtClean="0"/>
              <a:t>24</a:t>
            </a:fld>
            <a:endParaRPr lang="en-US" dirty="0"/>
          </a:p>
        </p:txBody>
      </p:sp>
    </p:spTree>
    <p:extLst>
      <p:ext uri="{BB962C8B-B14F-4D97-AF65-F5344CB8AC3E}">
        <p14:creationId xmlns:p14="http://schemas.microsoft.com/office/powerpoint/2010/main" val="349461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hangingPunct="0"/>
            <a:r>
              <a:rPr lang="en-GB" sz="1200" kern="1200" dirty="0" smtClean="0">
                <a:solidFill>
                  <a:schemeClr val="tx1"/>
                </a:solidFill>
                <a:effectLst/>
                <a:latin typeface="Arial" charset="0"/>
                <a:ea typeface="+mn-ea"/>
                <a:cs typeface="+mn-cs"/>
              </a:rPr>
              <a:t>From 2016, the Government is also reforming the way that school performance is measured to place more focus on the progress that pupils make. </a:t>
            </a:r>
          </a:p>
          <a:p>
            <a:pPr lvl="0" hangingPunct="0"/>
            <a:endParaRPr lang="en-GB" sz="1200" kern="1200" dirty="0" smtClean="0">
              <a:solidFill>
                <a:schemeClr val="tx1"/>
              </a:solidFill>
              <a:effectLst/>
              <a:latin typeface="Arial" charset="0"/>
              <a:ea typeface="+mn-ea"/>
              <a:cs typeface="+mn-cs"/>
            </a:endParaRPr>
          </a:p>
          <a:p>
            <a:pPr lvl="0" hangingPunct="0"/>
            <a:r>
              <a:rPr lang="en-GB" sz="1200" b="1" u="sng" kern="1200" dirty="0" smtClean="0">
                <a:solidFill>
                  <a:schemeClr val="tx1"/>
                </a:solidFill>
                <a:effectLst/>
                <a:latin typeface="Arial" charset="0"/>
                <a:ea typeface="+mn-ea"/>
                <a:cs typeface="+mn-cs"/>
              </a:rPr>
              <a:t>Secondary school/GCSE performance</a:t>
            </a:r>
            <a:endParaRPr lang="en-GB" sz="1200" u="none" kern="1200" dirty="0" smtClean="0">
              <a:solidFill>
                <a:schemeClr val="tx1"/>
              </a:solidFill>
              <a:effectLst/>
              <a:latin typeface="Arial" charset="0"/>
              <a:ea typeface="+mn-ea"/>
              <a:cs typeface="+mn-cs"/>
            </a:endParaRPr>
          </a:p>
          <a:p>
            <a:pPr lvl="0" hangingPunct="0"/>
            <a:r>
              <a:rPr lang="en-GB" sz="1200" u="none" kern="1200" dirty="0" smtClean="0">
                <a:solidFill>
                  <a:schemeClr val="tx1"/>
                </a:solidFill>
                <a:effectLst/>
                <a:latin typeface="Arial" charset="0"/>
                <a:ea typeface="+mn-ea"/>
                <a:cs typeface="+mn-cs"/>
              </a:rPr>
              <a:t>For secondary schools the Government is introducing a new measure called Progress 8</a:t>
            </a:r>
            <a:r>
              <a:rPr lang="en-GB" sz="1200" kern="1200" dirty="0" smtClean="0">
                <a:solidFill>
                  <a:schemeClr val="tx1"/>
                </a:solidFill>
                <a:effectLst/>
                <a:latin typeface="Arial" charset="0"/>
                <a:ea typeface="+mn-ea"/>
                <a:cs typeface="+mn-cs"/>
              </a:rPr>
              <a:t>. In the past the main measure of school performance was the percentage of pupils who got 5 or more A*-C grades at GCSE (including English and maths) – which may have encouraged too much focus on </a:t>
            </a:r>
            <a:r>
              <a:rPr lang="en-GB" sz="1200" u="none" kern="1200" dirty="0" smtClean="0">
                <a:solidFill>
                  <a:schemeClr val="tx1"/>
                </a:solidFill>
                <a:effectLst/>
                <a:latin typeface="Arial" charset="0"/>
                <a:ea typeface="+mn-ea"/>
                <a:cs typeface="+mn-cs"/>
              </a:rPr>
              <a:t>pupils just on the borderline of getting a C grade, at the expense of other pupils.</a:t>
            </a:r>
          </a:p>
          <a:p>
            <a:pPr lvl="0" hangingPunct="0"/>
            <a:r>
              <a:rPr lang="en-GB" sz="1200" kern="1200" dirty="0" smtClean="0">
                <a:solidFill>
                  <a:schemeClr val="tx1"/>
                </a:solidFill>
                <a:effectLst/>
                <a:latin typeface="Arial" charset="0"/>
                <a:ea typeface="+mn-ea"/>
                <a:cs typeface="+mn-cs"/>
              </a:rPr>
              <a:t>Progress 8 will measure how well schools have helped pupils of all abilities to perform across 8 qualifications (as outlined on the slide).</a:t>
            </a:r>
          </a:p>
          <a:p>
            <a:pPr lvl="0" hangingPunct="0"/>
            <a:endParaRPr lang="en-GB" sz="1200" b="0" i="0" u="none" strike="noStrike" kern="1200" baseline="0" dirty="0" smtClean="0">
              <a:solidFill>
                <a:schemeClr val="tx1"/>
              </a:solidFill>
              <a:latin typeface="Arial" charset="0"/>
              <a:ea typeface="+mn-ea"/>
              <a:cs typeface="+mn-cs"/>
            </a:endParaRPr>
          </a:p>
          <a:p>
            <a:pPr lvl="0" hangingPunct="0"/>
            <a:r>
              <a:rPr lang="en-GB" sz="1200" b="0" i="0" u="none" strike="noStrike" kern="1200" baseline="0" dirty="0" smtClean="0">
                <a:latin typeface="Arial" charset="0"/>
                <a:ea typeface="+mn-ea"/>
                <a:cs typeface="+mn-cs"/>
              </a:rPr>
              <a:t>If for example the school’s Progress 8 score was 0.77 it would mean that on average pupils at that school achieved over three quarters of a grade better per subject than other pupils with the same prior attainment.</a:t>
            </a:r>
          </a:p>
          <a:p>
            <a:pPr lvl="0" hangingPunct="0"/>
            <a:r>
              <a:rPr lang="en-GB" sz="1200" b="0" i="0" u="none" strike="noStrike" kern="1200" baseline="0" dirty="0" smtClean="0">
                <a:latin typeface="Arial" charset="0"/>
                <a:ea typeface="+mn-ea"/>
                <a:cs typeface="+mn-cs"/>
              </a:rPr>
              <a:t>School scores should be interpreted alongside their associated confidence intervals. If the lower bound of the school’s confidence interval is greater than zero, it can be interpreted as meaning that the school has achieved greater than average progress compared to pupils nationally, and vice versa if the upper bound is negative. </a:t>
            </a:r>
            <a:r>
              <a:rPr lang="en-GB" sz="1200" b="0" i="0" u="none" strike="noStrike" kern="1200" baseline="0" dirty="0" smtClean="0">
                <a:latin typeface="Arial" charset="0"/>
                <a:ea typeface="+mn-ea"/>
                <a:cs typeface="+mn-cs"/>
                <a:hlinkClick r:id="rId3"/>
              </a:rPr>
              <a:t>https://www.gov.uk/government/uploads/system/uploads/attachment_data/file/497937/Progress-8-school-performance-measure.pdf</a:t>
            </a:r>
            <a:endParaRPr lang="en-GB" sz="1200" b="0" i="0" u="none" strike="noStrike" kern="1200" baseline="0" dirty="0" smtClean="0">
              <a:latin typeface="Arial" charset="0"/>
              <a:ea typeface="+mn-ea"/>
              <a:cs typeface="+mn-cs"/>
            </a:endParaRPr>
          </a:p>
          <a:p>
            <a:pPr lvl="0" hangingPunct="0"/>
            <a:endParaRPr lang="en-GB" sz="1200" b="0" u="none" kern="1200" dirty="0" smtClean="0">
              <a:effectLst/>
              <a:latin typeface="Arial" charset="0"/>
              <a:ea typeface="+mn-ea"/>
              <a:cs typeface="+mn-cs"/>
            </a:endParaRPr>
          </a:p>
          <a:p>
            <a:pPr>
              <a:spcBef>
                <a:spcPts val="600"/>
              </a:spcBef>
              <a:spcAft>
                <a:spcPts val="600"/>
              </a:spcAft>
              <a:buFont typeface="Wingdings" panose="05000000000000000000" pitchFamily="2" charset="2"/>
              <a:buNone/>
              <a:defRPr/>
            </a:pPr>
            <a:endParaRPr lang="en-GB" b="0" u="none" kern="1200" dirty="0" smtClean="0">
              <a:effectLst/>
            </a:endParaRPr>
          </a:p>
          <a:p>
            <a:pPr marL="0" marR="0" lvl="0" indent="0" algn="l" defTabSz="914400" rtl="0" eaLnBrk="0" fontAlgn="base" latinLnBrk="0" hangingPunct="0">
              <a:lnSpc>
                <a:spcPct val="100000"/>
              </a:lnSpc>
              <a:spcBef>
                <a:spcPts val="600"/>
              </a:spcBef>
              <a:spcAft>
                <a:spcPts val="600"/>
              </a:spcAft>
              <a:buClrTx/>
              <a:buSzTx/>
              <a:buFont typeface="Wingdings" panose="05000000000000000000" pitchFamily="2" charset="2"/>
              <a:buNone/>
              <a:tabLst/>
              <a:defRPr/>
            </a:pPr>
            <a:r>
              <a:rPr lang="en-GB" sz="1200" kern="1200" dirty="0" smtClean="0">
                <a:solidFill>
                  <a:schemeClr val="tx1"/>
                </a:solidFill>
                <a:effectLst/>
                <a:latin typeface="Arial" charset="0"/>
                <a:ea typeface="+mn-ea"/>
                <a:cs typeface="+mn-cs"/>
              </a:rPr>
              <a:t>EBacc entry is currently reported as an additional measure of school performance. In the consultation on implementing the EBacc, the government proposed that the percentage of pupils entering the EBacc should become a headline measure of secondary school performance</a:t>
            </a:r>
            <a:r>
              <a:rPr lang="en-GB" sz="1200" u="none" kern="1200" baseline="0" dirty="0" smtClean="0">
                <a:solidFill>
                  <a:schemeClr val="tx1"/>
                </a:solidFill>
                <a:effectLst/>
                <a:latin typeface="Arial" charset="0"/>
                <a:ea typeface="+mn-ea"/>
                <a:cs typeface="+mn-cs"/>
              </a:rPr>
              <a:t>.</a:t>
            </a:r>
          </a:p>
          <a:p>
            <a:endParaRPr lang="en-GB" dirty="0"/>
          </a:p>
        </p:txBody>
      </p:sp>
      <p:sp>
        <p:nvSpPr>
          <p:cNvPr id="4" name="Slide Number Placeholder 3"/>
          <p:cNvSpPr>
            <a:spLocks noGrp="1"/>
          </p:cNvSpPr>
          <p:nvPr>
            <p:ph type="sldNum" sz="quarter" idx="10"/>
          </p:nvPr>
        </p:nvSpPr>
        <p:spPr/>
        <p:txBody>
          <a:bodyPr/>
          <a:lstStyle/>
          <a:p>
            <a:fld id="{1B87F74C-CBCC-46E1-9AD5-D89D0DA77698}" type="slidenum">
              <a:rPr lang="en-US" smtClean="0"/>
              <a:t>4</a:t>
            </a:fld>
            <a:endParaRPr lang="en-US" dirty="0"/>
          </a:p>
        </p:txBody>
      </p:sp>
    </p:spTree>
    <p:extLst>
      <p:ext uri="{BB962C8B-B14F-4D97-AF65-F5344CB8AC3E}">
        <p14:creationId xmlns:p14="http://schemas.microsoft.com/office/powerpoint/2010/main" val="3475413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Importance</a:t>
            </a:r>
            <a:r>
              <a:rPr lang="en-GB" baseline="0" dirty="0" smtClean="0"/>
              <a:t> of character </a:t>
            </a:r>
          </a:p>
          <a:p>
            <a:r>
              <a:rPr lang="en-GB" baseline="0" dirty="0" smtClean="0"/>
              <a:t>Basis on assembly rota</a:t>
            </a:r>
          </a:p>
          <a:p>
            <a:r>
              <a:rPr lang="en-GB" baseline="0" dirty="0" smtClean="0"/>
              <a:t>Themes of assembly picked up with virtue of the week</a:t>
            </a:r>
          </a:p>
          <a:p>
            <a:r>
              <a:rPr lang="en-GB" baseline="0" dirty="0" smtClean="0"/>
              <a:t>Whole school approach </a:t>
            </a:r>
          </a:p>
          <a:p>
            <a:r>
              <a:rPr lang="en-GB" baseline="0" dirty="0" smtClean="0"/>
              <a:t>Student leadership opportunities (School council / student librarians / peer supporters / sports leaders / science leaders / senior students)</a:t>
            </a:r>
          </a:p>
          <a:p>
            <a:r>
              <a:rPr lang="en-GB" baseline="0" dirty="0" smtClean="0"/>
              <a:t>Charity (</a:t>
            </a:r>
            <a:r>
              <a:rPr lang="en-GB" baseline="0" dirty="0" err="1" smtClean="0"/>
              <a:t>defib</a:t>
            </a:r>
            <a:r>
              <a:rPr lang="en-GB" baseline="0" dirty="0" smtClean="0"/>
              <a:t> machine through Healthy Hearts Day / worked with local foodbank during Futures Week)</a:t>
            </a:r>
          </a:p>
          <a:p>
            <a:r>
              <a:rPr lang="en-GB" baseline="0" dirty="0" smtClean="0"/>
              <a:t>Whole school approach e.g. Y9 humanitarian trip / battlefields </a:t>
            </a:r>
          </a:p>
          <a:p>
            <a:r>
              <a:rPr lang="en-GB" baseline="0" dirty="0" smtClean="0"/>
              <a:t>RIGHT awards</a:t>
            </a:r>
          </a:p>
          <a:p>
            <a:endParaRPr lang="en-GB" baseline="0" dirty="0" smtClean="0"/>
          </a:p>
        </p:txBody>
      </p:sp>
      <p:sp>
        <p:nvSpPr>
          <p:cNvPr id="4" name="Slide Number Placeholder 3"/>
          <p:cNvSpPr>
            <a:spLocks noGrp="1"/>
          </p:cNvSpPr>
          <p:nvPr>
            <p:ph type="sldNum" sz="quarter" idx="10"/>
          </p:nvPr>
        </p:nvSpPr>
        <p:spPr/>
        <p:txBody>
          <a:bodyPr/>
          <a:lstStyle/>
          <a:p>
            <a:fld id="{C8501C41-9496-4317-B410-BBCC45F14437}" type="slidenum">
              <a:rPr lang="en-GB" smtClean="0"/>
              <a:t>25</a:t>
            </a:fld>
            <a:endParaRPr lang="en-GB"/>
          </a:p>
        </p:txBody>
      </p:sp>
    </p:spTree>
    <p:extLst>
      <p:ext uri="{BB962C8B-B14F-4D97-AF65-F5344CB8AC3E}">
        <p14:creationId xmlns:p14="http://schemas.microsoft.com/office/powerpoint/2010/main" val="2298322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Themes work on a rota (input by staff specialists – Gary</a:t>
            </a:r>
            <a:r>
              <a:rPr lang="en-GB" baseline="0" dirty="0" smtClean="0"/>
              <a:t> and Ali)</a:t>
            </a:r>
          </a:p>
          <a:p>
            <a:r>
              <a:rPr lang="en-GB" baseline="0" dirty="0" smtClean="0"/>
              <a:t>Personal finance (basic life skills e.g. opening bank accounts / consumer rights / understanding bank statements and further up the school understanding financial issues associated with higher education)</a:t>
            </a:r>
          </a:p>
          <a:p>
            <a:r>
              <a:rPr lang="en-GB" baseline="0" dirty="0" smtClean="0"/>
              <a:t>CEG – world of work / labour market information / enterprise skills / </a:t>
            </a:r>
            <a:r>
              <a:rPr lang="en-GB" baseline="0" dirty="0" err="1" smtClean="0"/>
              <a:t>cvs</a:t>
            </a:r>
            <a:r>
              <a:rPr lang="en-GB" baseline="0" dirty="0" smtClean="0"/>
              <a:t> and letters of application – school enterprise link (Lucy Rennie) and DEPB developing links between the school and real employers</a:t>
            </a:r>
            <a:endParaRPr lang="en-GB" dirty="0"/>
          </a:p>
        </p:txBody>
      </p:sp>
      <p:sp>
        <p:nvSpPr>
          <p:cNvPr id="4" name="Slide Number Placeholder 3"/>
          <p:cNvSpPr>
            <a:spLocks noGrp="1"/>
          </p:cNvSpPr>
          <p:nvPr>
            <p:ph type="sldNum" sz="quarter" idx="10"/>
          </p:nvPr>
        </p:nvSpPr>
        <p:spPr/>
        <p:txBody>
          <a:bodyPr/>
          <a:lstStyle/>
          <a:p>
            <a:fld id="{C8501C41-9496-4317-B410-BBCC45F14437}" type="slidenum">
              <a:rPr lang="en-GB" smtClean="0"/>
              <a:t>26</a:t>
            </a:fld>
            <a:endParaRPr lang="en-GB"/>
          </a:p>
        </p:txBody>
      </p:sp>
    </p:spTree>
    <p:extLst>
      <p:ext uri="{BB962C8B-B14F-4D97-AF65-F5344CB8AC3E}">
        <p14:creationId xmlns:p14="http://schemas.microsoft.com/office/powerpoint/2010/main" val="3742165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87F74C-CBCC-46E1-9AD5-D89D0DA77698}" type="slidenum">
              <a:rPr lang="en-US" smtClean="0"/>
              <a:t>28</a:t>
            </a:fld>
            <a:endParaRPr lang="en-US" dirty="0"/>
          </a:p>
        </p:txBody>
      </p:sp>
    </p:spTree>
    <p:extLst>
      <p:ext uri="{BB962C8B-B14F-4D97-AF65-F5344CB8AC3E}">
        <p14:creationId xmlns:p14="http://schemas.microsoft.com/office/powerpoint/2010/main" val="2143437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word culture is used a lot because</a:t>
            </a:r>
            <a:r>
              <a:rPr lang="en-GB" baseline="0" dirty="0" smtClean="0"/>
              <a:t> it is only when you shift a culture that you achieve long lasting and sustainable change – there are no quick fixes, this will take time</a:t>
            </a:r>
            <a:endParaRPr lang="en-GB" dirty="0"/>
          </a:p>
        </p:txBody>
      </p:sp>
      <p:sp>
        <p:nvSpPr>
          <p:cNvPr id="4" name="Slide Number Placeholder 3"/>
          <p:cNvSpPr>
            <a:spLocks noGrp="1"/>
          </p:cNvSpPr>
          <p:nvPr>
            <p:ph type="sldNum" sz="quarter" idx="10"/>
          </p:nvPr>
        </p:nvSpPr>
        <p:spPr/>
        <p:txBody>
          <a:bodyPr/>
          <a:lstStyle/>
          <a:p>
            <a:fld id="{1B87F74C-CBCC-46E1-9AD5-D89D0DA77698}" type="slidenum">
              <a:rPr lang="en-US" smtClean="0"/>
              <a:t>29</a:t>
            </a:fld>
            <a:endParaRPr lang="en-US" dirty="0"/>
          </a:p>
        </p:txBody>
      </p:sp>
    </p:spTree>
    <p:extLst>
      <p:ext uri="{BB962C8B-B14F-4D97-AF65-F5344CB8AC3E}">
        <p14:creationId xmlns:p14="http://schemas.microsoft.com/office/powerpoint/2010/main" val="347541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D35AA-9F47-44C5-B9D8-925E84376849}" type="slidenum">
              <a:rPr lang="en-US" smtClean="0"/>
              <a:t>6</a:t>
            </a:fld>
            <a:endParaRPr lang="en-US"/>
          </a:p>
        </p:txBody>
      </p:sp>
    </p:spTree>
    <p:extLst>
      <p:ext uri="{BB962C8B-B14F-4D97-AF65-F5344CB8AC3E}">
        <p14:creationId xmlns:p14="http://schemas.microsoft.com/office/powerpoint/2010/main" val="118952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D35AA-9F47-44C5-B9D8-925E84376849}" type="slidenum">
              <a:rPr lang="en-US" smtClean="0"/>
              <a:t>7</a:t>
            </a:fld>
            <a:endParaRPr lang="en-US"/>
          </a:p>
        </p:txBody>
      </p:sp>
    </p:spTree>
    <p:extLst>
      <p:ext uri="{BB962C8B-B14F-4D97-AF65-F5344CB8AC3E}">
        <p14:creationId xmlns:p14="http://schemas.microsoft.com/office/powerpoint/2010/main" val="118952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D35AA-9F47-44C5-B9D8-925E84376849}" type="slidenum">
              <a:rPr lang="en-US" smtClean="0"/>
              <a:t>8</a:t>
            </a:fld>
            <a:endParaRPr lang="en-US"/>
          </a:p>
        </p:txBody>
      </p:sp>
    </p:spTree>
    <p:extLst>
      <p:ext uri="{BB962C8B-B14F-4D97-AF65-F5344CB8AC3E}">
        <p14:creationId xmlns:p14="http://schemas.microsoft.com/office/powerpoint/2010/main" val="118952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D35AA-9F47-44C5-B9D8-925E84376849}" type="slidenum">
              <a:rPr lang="en-US" smtClean="0"/>
              <a:t>9</a:t>
            </a:fld>
            <a:endParaRPr lang="en-US"/>
          </a:p>
        </p:txBody>
      </p:sp>
    </p:spTree>
    <p:extLst>
      <p:ext uri="{BB962C8B-B14F-4D97-AF65-F5344CB8AC3E}">
        <p14:creationId xmlns:p14="http://schemas.microsoft.com/office/powerpoint/2010/main" val="1189523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Big 4 measures – our stats, talk through the story:</a:t>
            </a:r>
          </a:p>
          <a:p>
            <a:pPr marL="228600" indent="-228600">
              <a:buAutoNum type="arabicPeriod"/>
            </a:pPr>
            <a:r>
              <a:rPr lang="en-GB" dirty="0" smtClean="0"/>
              <a:t>Sig</a:t>
            </a:r>
            <a:r>
              <a:rPr lang="en-GB" baseline="0" dirty="0" smtClean="0"/>
              <a:t> -, so floor standard of 60% always a challenge</a:t>
            </a:r>
          </a:p>
          <a:p>
            <a:r>
              <a:rPr lang="en-GB" baseline="0" dirty="0" smtClean="0"/>
              <a:t>2. Difficult to compare as no national yet and not a figure we are used to, but has increased from last year</a:t>
            </a:r>
          </a:p>
          <a:p>
            <a:r>
              <a:rPr lang="en-GB" baseline="0" dirty="0" smtClean="0"/>
              <a:t>3. Below national but an increase, this year group had a free choice and were not directed to </a:t>
            </a:r>
            <a:r>
              <a:rPr lang="en-GB" baseline="0" dirty="0" err="1" smtClean="0"/>
              <a:t>Ebacc</a:t>
            </a:r>
            <a:r>
              <a:rPr lang="en-GB" baseline="0" dirty="0" smtClean="0"/>
              <a:t> or P8 options</a:t>
            </a:r>
          </a:p>
          <a:p>
            <a:r>
              <a:rPr lang="en-GB" baseline="0" dirty="0" smtClean="0"/>
              <a:t>4. 0 means all students </a:t>
            </a:r>
            <a:r>
              <a:rPr lang="en-GB" baseline="0" smtClean="0"/>
              <a:t>make expected </a:t>
            </a:r>
            <a:r>
              <a:rPr lang="en-GB" baseline="0" dirty="0" smtClean="0"/>
              <a:t>progress, 0.5 = outstanding, but health warning – LAST YEARS A8 FIGURES USED </a:t>
            </a:r>
            <a:r>
              <a:rPr lang="en-GB" dirty="0" smtClean="0"/>
              <a:t>Amazing</a:t>
            </a:r>
            <a:r>
              <a:rPr lang="en-GB" baseline="0" dirty="0" smtClean="0"/>
              <a:t> result if it remains</a:t>
            </a:r>
          </a:p>
          <a:p>
            <a:endParaRPr lang="en-GB" dirty="0"/>
          </a:p>
        </p:txBody>
      </p:sp>
      <p:sp>
        <p:nvSpPr>
          <p:cNvPr id="4" name="Slide Number Placeholder 3"/>
          <p:cNvSpPr>
            <a:spLocks noGrp="1"/>
          </p:cNvSpPr>
          <p:nvPr>
            <p:ph type="sldNum" sz="quarter" idx="10"/>
          </p:nvPr>
        </p:nvSpPr>
        <p:spPr/>
        <p:txBody>
          <a:bodyPr/>
          <a:lstStyle/>
          <a:p>
            <a:fld id="{1B87F74C-CBCC-46E1-9AD5-D89D0DA77698}" type="slidenum">
              <a:rPr lang="en-US" smtClean="0"/>
              <a:t>10</a:t>
            </a:fld>
            <a:endParaRPr lang="en-US" dirty="0"/>
          </a:p>
        </p:txBody>
      </p:sp>
    </p:spTree>
    <p:extLst>
      <p:ext uri="{BB962C8B-B14F-4D97-AF65-F5344CB8AC3E}">
        <p14:creationId xmlns:p14="http://schemas.microsoft.com/office/powerpoint/2010/main" val="986585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t>Attainment:</a:t>
            </a:r>
            <a:r>
              <a:rPr lang="en-GB" sz="1200" dirty="0" smtClean="0"/>
              <a:t> actual results</a:t>
            </a:r>
          </a:p>
          <a:p>
            <a:endParaRPr lang="en-GB" sz="1200" dirty="0" smtClean="0"/>
          </a:p>
          <a:p>
            <a:r>
              <a:rPr lang="en-GB" sz="1200" b="1" dirty="0" smtClean="0"/>
              <a:t>Progress:</a:t>
            </a:r>
            <a:r>
              <a:rPr lang="en-GB" sz="1200" dirty="0" smtClean="0"/>
              <a:t> the value added that pupils have made from one key stage to the</a:t>
            </a:r>
          </a:p>
          <a:p>
            <a:r>
              <a:rPr lang="en-GB" sz="1200" dirty="0" smtClean="0"/>
              <a:t>next .</a:t>
            </a:r>
          </a:p>
          <a:p>
            <a:endParaRPr lang="en-GB" dirty="0"/>
          </a:p>
        </p:txBody>
      </p:sp>
      <p:sp>
        <p:nvSpPr>
          <p:cNvPr id="4" name="Slide Number Placeholder 3"/>
          <p:cNvSpPr>
            <a:spLocks noGrp="1"/>
          </p:cNvSpPr>
          <p:nvPr>
            <p:ph type="sldNum" sz="quarter" idx="10"/>
          </p:nvPr>
        </p:nvSpPr>
        <p:spPr/>
        <p:txBody>
          <a:bodyPr/>
          <a:lstStyle/>
          <a:p>
            <a:fld id="{1B87F74C-CBCC-46E1-9AD5-D89D0DA77698}" type="slidenum">
              <a:rPr lang="en-US" smtClean="0"/>
              <a:t>11</a:t>
            </a:fld>
            <a:endParaRPr lang="en-US" dirty="0"/>
          </a:p>
        </p:txBody>
      </p:sp>
    </p:spTree>
    <p:extLst>
      <p:ext uri="{BB962C8B-B14F-4D97-AF65-F5344CB8AC3E}">
        <p14:creationId xmlns:p14="http://schemas.microsoft.com/office/powerpoint/2010/main" val="258350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ICT</a:t>
            </a:r>
            <a:r>
              <a:rPr lang="en-GB" baseline="0" dirty="0" smtClean="0"/>
              <a:t> gone from 6.5 to 54%</a:t>
            </a:r>
          </a:p>
          <a:p>
            <a:r>
              <a:rPr lang="en-GB" baseline="0" dirty="0" smtClean="0"/>
              <a:t>Chemistry from22 to 55</a:t>
            </a:r>
          </a:p>
          <a:p>
            <a:r>
              <a:rPr lang="en-GB" baseline="0" dirty="0" smtClean="0"/>
              <a:t>Physics 30 to 53</a:t>
            </a:r>
          </a:p>
          <a:p>
            <a:r>
              <a:rPr lang="en-GB" baseline="0" dirty="0" smtClean="0"/>
              <a:t>Biology 22 to 69</a:t>
            </a:r>
          </a:p>
          <a:p>
            <a:r>
              <a:rPr lang="en-GB" baseline="0" dirty="0" smtClean="0"/>
              <a:t>History 17 to 46</a:t>
            </a:r>
            <a:endParaRPr lang="en-GB" dirty="0"/>
          </a:p>
        </p:txBody>
      </p:sp>
      <p:sp>
        <p:nvSpPr>
          <p:cNvPr id="4" name="Slide Number Placeholder 3"/>
          <p:cNvSpPr>
            <a:spLocks noGrp="1"/>
          </p:cNvSpPr>
          <p:nvPr>
            <p:ph type="sldNum" sz="quarter" idx="10"/>
          </p:nvPr>
        </p:nvSpPr>
        <p:spPr/>
        <p:txBody>
          <a:bodyPr/>
          <a:lstStyle/>
          <a:p>
            <a:fld id="{1B87F74C-CBCC-46E1-9AD5-D89D0DA77698}" type="slidenum">
              <a:rPr lang="en-US" smtClean="0"/>
              <a:t>12</a:t>
            </a:fld>
            <a:endParaRPr lang="en-US" dirty="0"/>
          </a:p>
        </p:txBody>
      </p:sp>
    </p:spTree>
    <p:extLst>
      <p:ext uri="{BB962C8B-B14F-4D97-AF65-F5344CB8AC3E}">
        <p14:creationId xmlns:p14="http://schemas.microsoft.com/office/powerpoint/2010/main" val="347541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D7C0CAA-7EE5-6F4C-BDB4-56648FC90EDE}"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260651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D7C0CAA-7EE5-6F4C-BDB4-56648FC90EDE}"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227664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D7C0CAA-7EE5-6F4C-BDB4-56648FC90EDE}"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275055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D7C0CAA-7EE5-6F4C-BDB4-56648FC90EDE}"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212378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D7C0CAA-7EE5-6F4C-BDB4-56648FC90EDE}"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403234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D7C0CAA-7EE5-6F4C-BDB4-56648FC90EDE}" type="datetimeFigureOut">
              <a:rPr lang="en-US" smtClean="0"/>
              <a:t>10/9/2016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184607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D7C0CAA-7EE5-6F4C-BDB4-56648FC90EDE}" type="datetimeFigureOut">
              <a:rPr lang="en-US" smtClean="0"/>
              <a:t>10/9/2016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154107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D7C0CAA-7EE5-6F4C-BDB4-56648FC90EDE}" type="datetimeFigureOut">
              <a:rPr lang="en-US" smtClean="0"/>
              <a:t>10/9/2016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183213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7C0CAA-7EE5-6F4C-BDB4-56648FC90EDE}" type="datetimeFigureOut">
              <a:rPr lang="en-US" smtClean="0"/>
              <a:t>10/9/2016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298396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D7C0CAA-7EE5-6F4C-BDB4-56648FC90EDE}" type="datetimeFigureOut">
              <a:rPr lang="en-US" smtClean="0"/>
              <a:t>10/9/2016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419515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D7C0CAA-7EE5-6F4C-BDB4-56648FC90EDE}" type="datetimeFigureOut">
              <a:rPr lang="en-US" smtClean="0"/>
              <a:t>10/9/2016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9DA97-309E-AE41-ADBA-66B6E225B00F}" type="slidenum">
              <a:rPr lang="en-US" smtClean="0"/>
              <a:t>‹#›</a:t>
            </a:fld>
            <a:endParaRPr lang="en-US"/>
          </a:p>
        </p:txBody>
      </p:sp>
    </p:spTree>
    <p:extLst>
      <p:ext uri="{BB962C8B-B14F-4D97-AF65-F5344CB8AC3E}">
        <p14:creationId xmlns:p14="http://schemas.microsoft.com/office/powerpoint/2010/main" val="3261832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C0CAA-7EE5-6F4C-BDB4-56648FC90EDE}" type="datetimeFigureOut">
              <a:rPr lang="en-US" smtClean="0"/>
              <a:t>10/9/2016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9DA97-309E-AE41-ADBA-66B6E225B00F}" type="slidenum">
              <a:rPr lang="en-US" smtClean="0"/>
              <a:t>‹#›</a:t>
            </a:fld>
            <a:endParaRPr lang="en-US"/>
          </a:p>
        </p:txBody>
      </p:sp>
    </p:spTree>
    <p:extLst>
      <p:ext uri="{BB962C8B-B14F-4D97-AF65-F5344CB8AC3E}">
        <p14:creationId xmlns:p14="http://schemas.microsoft.com/office/powerpoint/2010/main" val="518531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0" y="3105835"/>
            <a:ext cx="4572000" cy="2585323"/>
          </a:xfrm>
          <a:prstGeom prst="rect">
            <a:avLst/>
          </a:prstGeom>
        </p:spPr>
        <p:txBody>
          <a:bodyPr>
            <a:spAutoFit/>
          </a:bodyPr>
          <a:lstStyle/>
          <a:p>
            <a:pPr algn="ctr"/>
            <a:r>
              <a:rPr lang="en-US" sz="5400" dirty="0">
                <a:solidFill>
                  <a:schemeClr val="bg1"/>
                </a:solidFill>
              </a:rPr>
              <a:t>Welcome to New Mills </a:t>
            </a:r>
          </a:p>
          <a:p>
            <a:pPr algn="ctr"/>
            <a:r>
              <a:rPr lang="en-US" sz="5400" dirty="0">
                <a:solidFill>
                  <a:schemeClr val="bg1"/>
                </a:solidFill>
              </a:rPr>
              <a:t>Parent Forum</a:t>
            </a:r>
            <a:endParaRPr lang="en-US" sz="5400" dirty="0">
              <a:solidFill>
                <a:schemeClr val="bg1"/>
              </a:solidFill>
            </a:endParaRPr>
          </a:p>
        </p:txBody>
      </p:sp>
    </p:spTree>
    <p:extLst>
      <p:ext uri="{BB962C8B-B14F-4D97-AF65-F5344CB8AC3E}">
        <p14:creationId xmlns:p14="http://schemas.microsoft.com/office/powerpoint/2010/main" val="2647176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3452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843287594"/>
              </p:ext>
            </p:extLst>
          </p:nvPr>
        </p:nvGraphicFramePr>
        <p:xfrm>
          <a:off x="916788" y="2533664"/>
          <a:ext cx="7310423" cy="3137340"/>
        </p:xfrm>
        <a:graphic>
          <a:graphicData uri="http://schemas.openxmlformats.org/drawingml/2006/table">
            <a:tbl>
              <a:tblPr firstRow="1" firstCol="1" bandRow="1">
                <a:tableStyleId>{21E4AEA4-8DFA-4A89-87EB-49C32662AFE0}</a:tableStyleId>
              </a:tblPr>
              <a:tblGrid>
                <a:gridCol w="3596579"/>
                <a:gridCol w="1744859"/>
                <a:gridCol w="1968985"/>
              </a:tblGrid>
              <a:tr h="803192">
                <a:tc>
                  <a:txBody>
                    <a:bodyPr/>
                    <a:lstStyle/>
                    <a:p>
                      <a:pPr marL="0" marR="0" algn="ctr">
                        <a:spcBef>
                          <a:spcPts val="0"/>
                        </a:spcBef>
                        <a:spcAft>
                          <a:spcPts val="0"/>
                        </a:spcAft>
                      </a:pPr>
                      <a:r>
                        <a:rPr lang="en-GB" sz="2800" dirty="0">
                          <a:effectLst/>
                        </a:rPr>
                        <a:t>GCSE </a:t>
                      </a:r>
                      <a:r>
                        <a:rPr lang="en-GB" sz="2800" u="sng" dirty="0" smtClean="0">
                          <a:effectLst/>
                        </a:rPr>
                        <a:t>new </a:t>
                      </a:r>
                      <a:r>
                        <a:rPr lang="en-GB" sz="2800" u="none" dirty="0" smtClean="0">
                          <a:effectLst/>
                        </a:rPr>
                        <a:t>measures</a:t>
                      </a:r>
                      <a:endParaRPr lang="en-US" sz="2800" u="none"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788035" algn="ctr"/>
                        </a:tabLst>
                      </a:pPr>
                      <a:r>
                        <a:rPr lang="en-GB" sz="2800" dirty="0" smtClean="0">
                          <a:effectLst/>
                        </a:rPr>
                        <a:t>2015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788035" algn="ctr"/>
                        </a:tabLst>
                      </a:pPr>
                      <a:r>
                        <a:rPr lang="en-US" sz="2800" dirty="0" smtClean="0">
                          <a:effectLst/>
                        </a:rPr>
                        <a:t>2016</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583537">
                <a:tc>
                  <a:txBody>
                    <a:bodyPr/>
                    <a:lstStyle/>
                    <a:p>
                      <a:pPr marL="0" marR="0" algn="ctr">
                        <a:spcBef>
                          <a:spcPts val="0"/>
                        </a:spcBef>
                        <a:spcAft>
                          <a:spcPts val="0"/>
                        </a:spcAft>
                      </a:pPr>
                      <a:r>
                        <a:rPr lang="en-US" sz="2800" dirty="0" smtClean="0">
                          <a:effectLst/>
                        </a:rPr>
                        <a:t>Progress</a:t>
                      </a:r>
                      <a:r>
                        <a:rPr lang="en-US" sz="2800" baseline="0" dirty="0" smtClean="0">
                          <a:effectLst/>
                        </a:rPr>
                        <a:t> 8</a:t>
                      </a:r>
                      <a:endParaRPr lang="en-US" sz="280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smtClean="0">
                          <a:effectLst/>
                        </a:rPr>
                        <a:t>-0.11</a:t>
                      </a:r>
                      <a:endParaRPr lang="en-US" sz="2800" dirty="0">
                        <a:solidFill>
                          <a:sysClr val="windowText" lastClr="000000"/>
                        </a:solidFill>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00B050"/>
                          </a:solidFill>
                          <a:effectLst/>
                        </a:rPr>
                        <a:t>0.09</a:t>
                      </a:r>
                      <a:endParaRPr lang="en-US" sz="2800" b="1" dirty="0">
                        <a:solidFill>
                          <a:srgbClr val="00B050"/>
                        </a:solidFill>
                        <a:effectLst/>
                        <a:latin typeface="+mj-lt"/>
                        <a:ea typeface="Times New Roman" panose="02020603050405020304" pitchFamily="18" charset="0"/>
                      </a:endParaRPr>
                    </a:p>
                  </a:txBody>
                  <a:tcPr marL="68580" marR="68580" marT="0" marB="0"/>
                </a:tc>
              </a:tr>
              <a:tr h="583537">
                <a:tc>
                  <a:txBody>
                    <a:bodyPr/>
                    <a:lstStyle/>
                    <a:p>
                      <a:pPr marL="0" marR="0" algn="ctr">
                        <a:spcBef>
                          <a:spcPts val="0"/>
                        </a:spcBef>
                        <a:spcAft>
                          <a:spcPts val="0"/>
                        </a:spcAft>
                      </a:pPr>
                      <a:r>
                        <a:rPr lang="en-US" sz="2800" dirty="0" smtClean="0">
                          <a:effectLst/>
                        </a:rPr>
                        <a:t>Attainment 8</a:t>
                      </a:r>
                      <a:endParaRPr lang="en-US" sz="280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smtClean="0">
                          <a:effectLst/>
                        </a:rPr>
                        <a:t>46.38</a:t>
                      </a:r>
                      <a:endParaRPr lang="en-US" sz="2800" dirty="0">
                        <a:solidFill>
                          <a:sysClr val="windowText" lastClr="000000"/>
                        </a:solidFill>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00B050"/>
                          </a:solidFill>
                          <a:effectLst/>
                        </a:rPr>
                        <a:t>47.87</a:t>
                      </a:r>
                      <a:endParaRPr lang="en-US" sz="2800" b="1" dirty="0">
                        <a:solidFill>
                          <a:srgbClr val="00B050"/>
                        </a:solidFill>
                        <a:effectLst/>
                        <a:latin typeface="+mj-lt"/>
                        <a:ea typeface="Times New Roman" panose="02020603050405020304" pitchFamily="18" charset="0"/>
                      </a:endParaRPr>
                    </a:p>
                  </a:txBody>
                  <a:tcPr marL="68580" marR="68580" marT="0" marB="0"/>
                </a:tc>
              </a:tr>
              <a:tr h="583537">
                <a:tc>
                  <a:txBody>
                    <a:bodyPr/>
                    <a:lstStyle/>
                    <a:p>
                      <a:pPr marL="0" marR="0" algn="ctr">
                        <a:spcBef>
                          <a:spcPts val="0"/>
                        </a:spcBef>
                        <a:spcAft>
                          <a:spcPts val="0"/>
                        </a:spcAft>
                      </a:pPr>
                      <a:r>
                        <a:rPr lang="en-GB" sz="2800" dirty="0" smtClean="0">
                          <a:effectLst/>
                        </a:rPr>
                        <a:t>A*-C</a:t>
                      </a:r>
                      <a:r>
                        <a:rPr lang="en-GB" sz="2800" baseline="0" dirty="0" smtClean="0">
                          <a:effectLst/>
                        </a:rPr>
                        <a:t> Eng &amp; Maths</a:t>
                      </a:r>
                      <a:endParaRPr lang="en-US" sz="280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0" dirty="0" smtClean="0">
                          <a:effectLst/>
                        </a:rPr>
                        <a:t>54%</a:t>
                      </a:r>
                      <a:endParaRPr lang="en-US" sz="2800" b="0" dirty="0">
                        <a:solidFill>
                          <a:sysClr val="windowText" lastClr="000000"/>
                        </a:solidFill>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0" dirty="0" smtClean="0">
                          <a:solidFill>
                            <a:schemeClr val="tx1"/>
                          </a:solidFill>
                          <a:effectLst/>
                        </a:rPr>
                        <a:t>53%</a:t>
                      </a:r>
                      <a:endParaRPr lang="en-US" sz="2800" b="0" dirty="0">
                        <a:solidFill>
                          <a:schemeClr val="tx1"/>
                        </a:solidFill>
                        <a:effectLst/>
                        <a:latin typeface="+mj-lt"/>
                        <a:ea typeface="Times New Roman" panose="02020603050405020304" pitchFamily="18" charset="0"/>
                      </a:endParaRPr>
                    </a:p>
                  </a:txBody>
                  <a:tcPr marL="68580" marR="68580" marT="0" marB="0" anchor="ctr"/>
                </a:tc>
              </a:tr>
              <a:tr h="583537">
                <a:tc>
                  <a:txBody>
                    <a:bodyPr/>
                    <a:lstStyle/>
                    <a:p>
                      <a:pPr marL="0" marR="0" algn="ctr">
                        <a:spcBef>
                          <a:spcPts val="0"/>
                        </a:spcBef>
                        <a:spcAft>
                          <a:spcPts val="0"/>
                        </a:spcAft>
                      </a:pPr>
                      <a:r>
                        <a:rPr lang="en-US" sz="2800" dirty="0" smtClean="0">
                          <a:effectLst/>
                        </a:rPr>
                        <a:t>Ebacc</a:t>
                      </a:r>
                      <a:endParaRPr lang="en-US" sz="280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smtClean="0">
                          <a:effectLst/>
                        </a:rPr>
                        <a:t>15%</a:t>
                      </a:r>
                      <a:endParaRPr lang="en-US" sz="2800" dirty="0">
                        <a:solidFill>
                          <a:sysClr val="windowText" lastClr="000000"/>
                        </a:solidFill>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00B050"/>
                          </a:solidFill>
                          <a:effectLst/>
                        </a:rPr>
                        <a:t>17%</a:t>
                      </a:r>
                      <a:endParaRPr lang="en-US" sz="2800" b="1" dirty="0">
                        <a:solidFill>
                          <a:srgbClr val="00B050"/>
                        </a:solidFill>
                        <a:effectLst/>
                        <a:latin typeface="+mj-lt"/>
                        <a:ea typeface="Times New Roman" panose="02020603050405020304" pitchFamily="18" charset="0"/>
                      </a:endParaRPr>
                    </a:p>
                  </a:txBody>
                  <a:tcPr marL="68580" marR="68580" marT="0" marB="0"/>
                </a:tc>
              </a:tr>
            </a:tbl>
          </a:graphicData>
        </a:graphic>
      </p:graphicFrame>
      <p:sp>
        <p:nvSpPr>
          <p:cNvPr id="3" name="Rectangle 2"/>
          <p:cNvSpPr/>
          <p:nvPr/>
        </p:nvSpPr>
        <p:spPr>
          <a:xfrm>
            <a:off x="5478910" y="196334"/>
            <a:ext cx="3430747" cy="707886"/>
          </a:xfrm>
          <a:prstGeom prst="rect">
            <a:avLst/>
          </a:prstGeom>
        </p:spPr>
        <p:txBody>
          <a:bodyPr wrap="none">
            <a:spAutoFit/>
          </a:bodyPr>
          <a:lstStyle/>
          <a:p>
            <a:r>
              <a:rPr lang="en-US" sz="4000" dirty="0">
                <a:solidFill>
                  <a:schemeClr val="bg1"/>
                </a:solidFill>
              </a:rPr>
              <a:t>GCSE Headlines</a:t>
            </a:r>
          </a:p>
        </p:txBody>
      </p:sp>
    </p:spTree>
    <p:extLst>
      <p:ext uri="{BB962C8B-B14F-4D97-AF65-F5344CB8AC3E}">
        <p14:creationId xmlns:p14="http://schemas.microsoft.com/office/powerpoint/2010/main" val="412095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34526"/>
          </a:xfrm>
          <a:prstGeom prst="rect">
            <a:avLst/>
          </a:prstGeom>
        </p:spPr>
      </p:pic>
      <p:sp>
        <p:nvSpPr>
          <p:cNvPr id="4" name="TextBox 3"/>
          <p:cNvSpPr txBox="1"/>
          <p:nvPr/>
        </p:nvSpPr>
        <p:spPr>
          <a:xfrm>
            <a:off x="4417017" y="278970"/>
            <a:ext cx="3719594" cy="707886"/>
          </a:xfrm>
          <a:prstGeom prst="rect">
            <a:avLst/>
          </a:prstGeom>
          <a:noFill/>
        </p:spPr>
        <p:txBody>
          <a:bodyPr wrap="square" rtlCol="0">
            <a:spAutoFit/>
          </a:bodyPr>
          <a:lstStyle/>
          <a:p>
            <a:r>
              <a:rPr lang="en-US" sz="4000" dirty="0" smtClean="0">
                <a:solidFill>
                  <a:schemeClr val="bg1"/>
                </a:solidFill>
              </a:rPr>
              <a:t>GCSE Headlines</a:t>
            </a:r>
            <a:endParaRPr lang="en-US" sz="40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17238598"/>
              </p:ext>
            </p:extLst>
          </p:nvPr>
        </p:nvGraphicFramePr>
        <p:xfrm>
          <a:off x="353291" y="2403788"/>
          <a:ext cx="8437418" cy="2918998"/>
        </p:xfrm>
        <a:graphic>
          <a:graphicData uri="http://schemas.openxmlformats.org/drawingml/2006/table">
            <a:tbl>
              <a:tblPr firstRow="1" firstCol="1" bandRow="1">
                <a:tableStyleId>{21E4AEA4-8DFA-4A89-87EB-49C32662AFE0}</a:tableStyleId>
              </a:tblPr>
              <a:tblGrid>
                <a:gridCol w="3356683"/>
                <a:gridCol w="1614607"/>
                <a:gridCol w="1628476"/>
                <a:gridCol w="1837652"/>
              </a:tblGrid>
              <a:tr h="602648">
                <a:tc>
                  <a:txBody>
                    <a:bodyPr/>
                    <a:lstStyle/>
                    <a:p>
                      <a:pPr marL="0" marR="0" algn="ctr">
                        <a:spcBef>
                          <a:spcPts val="0"/>
                        </a:spcBef>
                        <a:spcAft>
                          <a:spcPts val="0"/>
                        </a:spcAft>
                      </a:pPr>
                      <a:r>
                        <a:rPr lang="en-GB" sz="2800" dirty="0">
                          <a:effectLst/>
                        </a:rPr>
                        <a:t>GCSE</a:t>
                      </a:r>
                      <a:r>
                        <a:rPr lang="en-GB" sz="2800" u="sng" dirty="0">
                          <a:effectLst/>
                        </a:rPr>
                        <a:t> </a:t>
                      </a:r>
                      <a:r>
                        <a:rPr lang="en-GB" sz="2800" u="sng" dirty="0" smtClean="0">
                          <a:effectLst/>
                        </a:rPr>
                        <a:t>old </a:t>
                      </a:r>
                      <a:r>
                        <a:rPr lang="en-GB" sz="2800" u="none" dirty="0" smtClean="0">
                          <a:effectLst/>
                        </a:rPr>
                        <a:t>measures</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788035" algn="ctr"/>
                        </a:tabLst>
                      </a:pPr>
                      <a:r>
                        <a:rPr lang="en-GB" sz="2800" dirty="0" smtClean="0">
                          <a:effectLst/>
                        </a:rPr>
                        <a:t>2014</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788035" algn="ctr"/>
                        </a:tabLst>
                      </a:pPr>
                      <a:r>
                        <a:rPr lang="en-GB" sz="2800" dirty="0" smtClean="0">
                          <a:effectLst/>
                        </a:rPr>
                        <a:t>2015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788035" algn="ctr"/>
                        </a:tabLst>
                      </a:pPr>
                      <a:r>
                        <a:rPr lang="en-US" sz="2800" dirty="0" smtClean="0">
                          <a:effectLst/>
                          <a:latin typeface="Times New Roman" panose="02020603050405020304" pitchFamily="18" charset="0"/>
                          <a:ea typeface="Times New Roman" panose="02020603050405020304" pitchFamily="18" charset="0"/>
                        </a:rPr>
                        <a:t>2016</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609470">
                <a:tc>
                  <a:txBody>
                    <a:bodyPr/>
                    <a:lstStyle/>
                    <a:p>
                      <a:pPr marL="0" marR="0" algn="ctr">
                        <a:spcBef>
                          <a:spcPts val="0"/>
                        </a:spcBef>
                        <a:spcAft>
                          <a:spcPts val="0"/>
                        </a:spcAft>
                      </a:pPr>
                      <a:r>
                        <a:rPr lang="en-GB" sz="2800" dirty="0">
                          <a:effectLst/>
                        </a:rPr>
                        <a:t>5+A*-C (inc EM)</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53%</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54%</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FF0000"/>
                          </a:solidFill>
                          <a:effectLst/>
                          <a:latin typeface="+mj-lt"/>
                          <a:ea typeface="Times New Roman" panose="02020603050405020304" pitchFamily="18" charset="0"/>
                        </a:rPr>
                        <a:t>51%</a:t>
                      </a:r>
                      <a:endParaRPr lang="en-US" sz="2800" b="1" dirty="0">
                        <a:solidFill>
                          <a:srgbClr val="FF0000"/>
                        </a:solidFill>
                        <a:effectLst/>
                        <a:latin typeface="+mj-lt"/>
                        <a:ea typeface="Times New Roman" panose="02020603050405020304" pitchFamily="18" charset="0"/>
                      </a:endParaRPr>
                    </a:p>
                  </a:txBody>
                  <a:tcPr marL="68580" marR="68580" marT="0" marB="0" anchor="ctr"/>
                </a:tc>
              </a:tr>
              <a:tr h="404537">
                <a:tc>
                  <a:txBody>
                    <a:bodyPr/>
                    <a:lstStyle/>
                    <a:p>
                      <a:pPr marL="0" marR="0" algn="ctr">
                        <a:spcBef>
                          <a:spcPts val="0"/>
                        </a:spcBef>
                        <a:spcAft>
                          <a:spcPts val="0"/>
                        </a:spcAft>
                      </a:pPr>
                      <a:r>
                        <a:rPr lang="en-GB" sz="2800" dirty="0">
                          <a:effectLst/>
                        </a:rPr>
                        <a:t>English 3LP</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64%</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74%</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00B050"/>
                          </a:solidFill>
                          <a:effectLst/>
                          <a:latin typeface="+mj-lt"/>
                          <a:ea typeface="Times New Roman" panose="02020603050405020304" pitchFamily="18" charset="0"/>
                        </a:rPr>
                        <a:t>85%</a:t>
                      </a:r>
                      <a:endParaRPr lang="en-US" sz="2800" b="1" dirty="0">
                        <a:solidFill>
                          <a:srgbClr val="00B050"/>
                        </a:solidFill>
                        <a:effectLst/>
                        <a:latin typeface="+mj-lt"/>
                        <a:ea typeface="Times New Roman" panose="02020603050405020304" pitchFamily="18" charset="0"/>
                      </a:endParaRPr>
                    </a:p>
                  </a:txBody>
                  <a:tcPr marL="68580" marR="68580" marT="0" marB="0" anchor="ctr"/>
                </a:tc>
              </a:tr>
              <a:tr h="404537">
                <a:tc>
                  <a:txBody>
                    <a:bodyPr/>
                    <a:lstStyle/>
                    <a:p>
                      <a:pPr marL="0" marR="0" algn="ctr">
                        <a:spcBef>
                          <a:spcPts val="0"/>
                        </a:spcBef>
                        <a:spcAft>
                          <a:spcPts val="0"/>
                        </a:spcAft>
                      </a:pPr>
                      <a:r>
                        <a:rPr lang="en-GB" sz="2800" dirty="0">
                          <a:effectLst/>
                        </a:rPr>
                        <a:t>English 4LP</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27%</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24%</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00B050"/>
                          </a:solidFill>
                          <a:effectLst/>
                          <a:latin typeface="+mj-lt"/>
                          <a:ea typeface="Times New Roman" panose="02020603050405020304" pitchFamily="18" charset="0"/>
                        </a:rPr>
                        <a:t>53%</a:t>
                      </a:r>
                      <a:endParaRPr lang="en-US" sz="2800" b="1" dirty="0">
                        <a:solidFill>
                          <a:srgbClr val="00B050"/>
                        </a:solidFill>
                        <a:effectLst/>
                        <a:latin typeface="+mj-lt"/>
                        <a:ea typeface="Times New Roman" panose="02020603050405020304" pitchFamily="18" charset="0"/>
                      </a:endParaRPr>
                    </a:p>
                  </a:txBody>
                  <a:tcPr marL="68580" marR="68580" marT="0" marB="0" anchor="ctr"/>
                </a:tc>
              </a:tr>
              <a:tr h="404537">
                <a:tc>
                  <a:txBody>
                    <a:bodyPr/>
                    <a:lstStyle/>
                    <a:p>
                      <a:pPr marL="0" marR="0" algn="ctr">
                        <a:spcBef>
                          <a:spcPts val="0"/>
                        </a:spcBef>
                        <a:spcAft>
                          <a:spcPts val="0"/>
                        </a:spcAft>
                      </a:pPr>
                      <a:r>
                        <a:rPr lang="en-GB" sz="2800" dirty="0">
                          <a:effectLst/>
                        </a:rPr>
                        <a:t>Maths 3LP</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65%</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smtClean="0">
                          <a:effectLst/>
                          <a:latin typeface="+mj-lt"/>
                        </a:rPr>
                        <a:t>61%</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FF0000"/>
                          </a:solidFill>
                          <a:effectLst/>
                          <a:latin typeface="+mj-lt"/>
                          <a:ea typeface="Times New Roman" panose="02020603050405020304" pitchFamily="18" charset="0"/>
                        </a:rPr>
                        <a:t>60%</a:t>
                      </a:r>
                      <a:endParaRPr lang="en-US" sz="2800" b="1" dirty="0">
                        <a:solidFill>
                          <a:srgbClr val="FF0000"/>
                        </a:solidFill>
                        <a:effectLst/>
                        <a:latin typeface="+mj-lt"/>
                        <a:ea typeface="Times New Roman" panose="02020603050405020304" pitchFamily="18" charset="0"/>
                      </a:endParaRPr>
                    </a:p>
                  </a:txBody>
                  <a:tcPr marL="68580" marR="68580" marT="0" marB="0" anchor="ctr"/>
                </a:tc>
              </a:tr>
              <a:tr h="404537">
                <a:tc>
                  <a:txBody>
                    <a:bodyPr/>
                    <a:lstStyle/>
                    <a:p>
                      <a:pPr marL="0" marR="0" algn="ctr">
                        <a:spcBef>
                          <a:spcPts val="0"/>
                        </a:spcBef>
                        <a:spcAft>
                          <a:spcPts val="0"/>
                        </a:spcAft>
                      </a:pPr>
                      <a:r>
                        <a:rPr lang="en-GB" sz="2800" dirty="0">
                          <a:effectLst/>
                        </a:rPr>
                        <a:t>Maths 4LP</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a:effectLst/>
                          <a:latin typeface="+mj-lt"/>
                        </a:rPr>
                        <a:t>13%</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800" dirty="0" smtClean="0">
                          <a:effectLst/>
                          <a:latin typeface="+mj-lt"/>
                        </a:rPr>
                        <a:t>19%</a:t>
                      </a:r>
                      <a:endParaRPr lang="en-US" sz="2800" dirty="0">
                        <a:effectLst/>
                        <a:latin typeface="+mj-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b="1" dirty="0" smtClean="0">
                          <a:solidFill>
                            <a:srgbClr val="00B050"/>
                          </a:solidFill>
                          <a:effectLst/>
                          <a:latin typeface="+mj-lt"/>
                          <a:ea typeface="Times New Roman" panose="02020603050405020304" pitchFamily="18" charset="0"/>
                        </a:rPr>
                        <a:t>28%</a:t>
                      </a:r>
                      <a:endParaRPr lang="en-US" sz="2800" b="1" dirty="0">
                        <a:solidFill>
                          <a:srgbClr val="00B050"/>
                        </a:solidFill>
                        <a:effectLst/>
                        <a:latin typeface="+mj-lt"/>
                        <a:ea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25844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34526"/>
          </a:xfrm>
          <a:prstGeom prst="rect">
            <a:avLst/>
          </a:prstGeom>
        </p:spPr>
      </p:pic>
      <p:sp>
        <p:nvSpPr>
          <p:cNvPr id="4" name="Rectangle 3"/>
          <p:cNvSpPr/>
          <p:nvPr/>
        </p:nvSpPr>
        <p:spPr>
          <a:xfrm>
            <a:off x="4073236" y="256214"/>
            <a:ext cx="4655128" cy="769441"/>
          </a:xfrm>
          <a:prstGeom prst="rect">
            <a:avLst/>
          </a:prstGeom>
        </p:spPr>
        <p:txBody>
          <a:bodyPr wrap="square">
            <a:spAutoFit/>
          </a:bodyPr>
          <a:lstStyle/>
          <a:p>
            <a:r>
              <a:rPr lang="en-US" sz="4400" dirty="0" smtClean="0">
                <a:solidFill>
                  <a:schemeClr val="bg1"/>
                </a:solidFill>
              </a:rPr>
              <a:t>Results headlines</a:t>
            </a:r>
            <a:endParaRPr lang="en-US" sz="4400" dirty="0">
              <a:solidFill>
                <a:schemeClr val="bg1"/>
              </a:solidFill>
            </a:endParaRPr>
          </a:p>
        </p:txBody>
      </p:sp>
      <p:sp>
        <p:nvSpPr>
          <p:cNvPr id="6" name="TextBox 5"/>
          <p:cNvSpPr txBox="1"/>
          <p:nvPr/>
        </p:nvSpPr>
        <p:spPr>
          <a:xfrm>
            <a:off x="161363" y="2025908"/>
            <a:ext cx="8821271" cy="5262979"/>
          </a:xfrm>
          <a:prstGeom prst="rect">
            <a:avLst/>
          </a:prstGeom>
          <a:noFill/>
        </p:spPr>
        <p:txBody>
          <a:bodyPr wrap="square" rtlCol="0">
            <a:spAutoFit/>
          </a:bodyPr>
          <a:lstStyle/>
          <a:p>
            <a:pPr marL="457200" indent="-457200">
              <a:buFont typeface="Arial" panose="020B0604020202020204" pitchFamily="34" charset="0"/>
              <a:buChar char="•"/>
            </a:pPr>
            <a:r>
              <a:rPr lang="en-GB" sz="2400" b="1" dirty="0" smtClean="0"/>
              <a:t>Attainment</a:t>
            </a:r>
            <a:r>
              <a:rPr lang="en-GB" sz="2400" dirty="0" smtClean="0"/>
              <a:t> is slightly below where it should be but improvement in higher grades</a:t>
            </a:r>
          </a:p>
          <a:p>
            <a:pPr marL="1371600" lvl="2" indent="-457200">
              <a:buFont typeface="Wingdings" panose="05000000000000000000" pitchFamily="2" charset="2"/>
              <a:buChar char="v"/>
            </a:pPr>
            <a:r>
              <a:rPr lang="en-GB" sz="2400" dirty="0" smtClean="0"/>
              <a:t>13/23 subjects in line with or above National Average</a:t>
            </a:r>
          </a:p>
          <a:p>
            <a:pPr marL="1371600" lvl="2" indent="-457200">
              <a:buFont typeface="Wingdings" panose="05000000000000000000" pitchFamily="2" charset="2"/>
              <a:buChar char="v"/>
            </a:pPr>
            <a:r>
              <a:rPr lang="en-GB" sz="2400" dirty="0" smtClean="0"/>
              <a:t>% 3xA*/A grades increased by 13%</a:t>
            </a:r>
          </a:p>
          <a:p>
            <a:pPr marL="1371600" lvl="2" indent="-457200">
              <a:buFont typeface="Wingdings" panose="05000000000000000000" pitchFamily="2" charset="2"/>
              <a:buChar char="v"/>
            </a:pPr>
            <a:r>
              <a:rPr lang="en-GB" sz="2400" dirty="0" smtClean="0"/>
              <a:t>% 5xA*/A grades increased by 11%</a:t>
            </a:r>
          </a:p>
          <a:p>
            <a:pPr marL="1371600" lvl="2" indent="-457200">
              <a:buFont typeface="Wingdings" panose="05000000000000000000" pitchFamily="2" charset="2"/>
              <a:buChar char="v"/>
            </a:pPr>
            <a:endParaRPr lang="en-GB" sz="2400" dirty="0" smtClean="0"/>
          </a:p>
          <a:p>
            <a:pPr marL="457200" indent="-457200">
              <a:buFont typeface="Arial" panose="020B0604020202020204" pitchFamily="34" charset="0"/>
              <a:buChar char="•"/>
            </a:pPr>
            <a:r>
              <a:rPr lang="en-GB" sz="2400" b="1" dirty="0" smtClean="0"/>
              <a:t>Progress</a:t>
            </a:r>
            <a:r>
              <a:rPr lang="en-GB" sz="2400" dirty="0" smtClean="0"/>
              <a:t> is very good overall with many subjects improving 3LP and 4LP</a:t>
            </a:r>
          </a:p>
          <a:p>
            <a:pPr marL="1371600" lvl="2" indent="-457200">
              <a:buFont typeface="Wingdings" panose="05000000000000000000" pitchFamily="2" charset="2"/>
              <a:buChar char="v"/>
            </a:pPr>
            <a:r>
              <a:rPr lang="en-GB" sz="2400" dirty="0" smtClean="0"/>
              <a:t>3LP English increased by 11%</a:t>
            </a:r>
          </a:p>
          <a:p>
            <a:pPr marL="1371600" lvl="2" indent="-457200">
              <a:buFont typeface="Wingdings" panose="05000000000000000000" pitchFamily="2" charset="2"/>
              <a:buChar char="v"/>
            </a:pPr>
            <a:r>
              <a:rPr lang="en-GB" sz="2400" dirty="0" smtClean="0"/>
              <a:t>4LP English increased by 29%</a:t>
            </a:r>
          </a:p>
          <a:p>
            <a:pPr marL="1371600" lvl="2" indent="-457200">
              <a:buFont typeface="Wingdings" panose="05000000000000000000" pitchFamily="2" charset="2"/>
              <a:buChar char="v"/>
            </a:pPr>
            <a:r>
              <a:rPr lang="en-GB" sz="2400" dirty="0" smtClean="0"/>
              <a:t>4LP Maths increased by 10%</a:t>
            </a:r>
          </a:p>
          <a:p>
            <a:pPr marL="1371600" lvl="2" indent="-457200">
              <a:buFont typeface="Wingdings" panose="05000000000000000000" pitchFamily="2" charset="2"/>
              <a:buChar char="v"/>
            </a:pPr>
            <a:r>
              <a:rPr lang="en-GB" sz="2400" dirty="0" smtClean="0"/>
              <a:t>13/23 subjects have improved their 3LP outcomes</a:t>
            </a:r>
          </a:p>
          <a:p>
            <a:pPr marL="1371600" lvl="2" indent="-457200">
              <a:buFont typeface="Wingdings" panose="05000000000000000000" pitchFamily="2" charset="2"/>
              <a:buChar char="v"/>
            </a:pPr>
            <a:r>
              <a:rPr lang="en-GB" sz="2400" dirty="0" smtClean="0"/>
              <a:t>17/23 subjects have improved their 4LP outcomes</a:t>
            </a:r>
          </a:p>
          <a:p>
            <a:pPr marL="457200" indent="-457200">
              <a:buFont typeface="Arial" panose="020B0604020202020204" pitchFamily="34" charset="0"/>
              <a:buChar char="•"/>
            </a:pPr>
            <a:endParaRPr lang="en-GB" sz="2400" b="1" dirty="0" smtClean="0"/>
          </a:p>
        </p:txBody>
      </p:sp>
    </p:spTree>
    <p:extLst>
      <p:ext uri="{BB962C8B-B14F-4D97-AF65-F5344CB8AC3E}">
        <p14:creationId xmlns:p14="http://schemas.microsoft.com/office/powerpoint/2010/main" val="2692206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77"/>
            <a:ext cx="9144000" cy="6858000"/>
          </a:xfrm>
          <a:prstGeom prst="rect">
            <a:avLst/>
          </a:prstGeom>
        </p:spPr>
      </p:pic>
      <p:sp>
        <p:nvSpPr>
          <p:cNvPr id="3" name="Title 2"/>
          <p:cNvSpPr>
            <a:spLocks noGrp="1"/>
          </p:cNvSpPr>
          <p:nvPr>
            <p:ph type="title"/>
          </p:nvPr>
        </p:nvSpPr>
        <p:spPr>
          <a:xfrm>
            <a:off x="914400" y="-96424"/>
            <a:ext cx="8229600" cy="1143000"/>
          </a:xfrm>
        </p:spPr>
        <p:txBody>
          <a:bodyPr/>
          <a:lstStyle/>
          <a:p>
            <a:pPr algn="r"/>
            <a:r>
              <a:rPr lang="en-GB" dirty="0" smtClean="0">
                <a:solidFill>
                  <a:srgbClr val="FFC000"/>
                </a:solidFill>
              </a:rPr>
              <a:t>Students’ Attainment</a:t>
            </a:r>
            <a:endParaRPr lang="en-GB" dirty="0">
              <a:solidFill>
                <a:srgbClr val="FFC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51378402"/>
              </p:ext>
            </p:extLst>
          </p:nvPr>
        </p:nvGraphicFramePr>
        <p:xfrm>
          <a:off x="323528" y="2472518"/>
          <a:ext cx="5544616" cy="4039945"/>
        </p:xfrm>
        <a:graphic>
          <a:graphicData uri="http://schemas.openxmlformats.org/drawingml/2006/table">
            <a:tbl>
              <a:tblPr>
                <a:tableStyleId>{8A107856-5554-42FB-B03E-39F5DBC370BA}</a:tableStyleId>
              </a:tblPr>
              <a:tblGrid>
                <a:gridCol w="3227134"/>
                <a:gridCol w="2317482"/>
              </a:tblGrid>
              <a:tr h="577135">
                <a:tc>
                  <a:txBody>
                    <a:bodyPr/>
                    <a:lstStyle/>
                    <a:p>
                      <a:pPr algn="ctr" fontAlgn="b"/>
                      <a:r>
                        <a:rPr lang="en-GB" sz="2800" u="none" strike="noStrike" dirty="0" smtClean="0">
                          <a:effectLst/>
                        </a:rPr>
                        <a:t>Mia </a:t>
                      </a:r>
                      <a:r>
                        <a:rPr lang="en-GB" sz="2800" u="none" strike="noStrike" dirty="0" err="1" smtClean="0">
                          <a:effectLst/>
                        </a:rPr>
                        <a:t>Rothwell</a:t>
                      </a:r>
                      <a:r>
                        <a:rPr lang="en-GB" sz="2800" u="none" strike="noStrike" dirty="0" smtClean="0">
                          <a:effectLst/>
                        </a:rPr>
                        <a:t> </a:t>
                      </a:r>
                      <a:endParaRPr lang="en-GB" sz="2800" b="0" i="0" u="none" strike="noStrike" dirty="0">
                        <a:effectLst/>
                        <a:latin typeface="Calibri"/>
                      </a:endParaRPr>
                    </a:p>
                  </a:txBody>
                  <a:tcPr marL="6763" marR="6763" marT="6763" marB="0" anchor="b"/>
                </a:tc>
                <a:tc>
                  <a:txBody>
                    <a:bodyPr/>
                    <a:lstStyle/>
                    <a:p>
                      <a:pPr algn="ctr" fontAlgn="b"/>
                      <a:r>
                        <a:rPr lang="en-GB" sz="2800" b="0" i="0" u="none" strike="noStrike" dirty="0" smtClean="0">
                          <a:effectLst/>
                          <a:latin typeface="Calibri"/>
                        </a:rPr>
                        <a:t>4A*, 5A, 1B</a:t>
                      </a:r>
                      <a:endParaRPr lang="en-GB" sz="2800" b="0" i="0" u="none" strike="noStrike" dirty="0">
                        <a:effectLst/>
                        <a:latin typeface="Calibri"/>
                      </a:endParaRPr>
                    </a:p>
                  </a:txBody>
                  <a:tcPr marL="6763" marR="6763" marT="6763" marB="0" anchor="b"/>
                </a:tc>
              </a:tr>
              <a:tr h="577135">
                <a:tc>
                  <a:txBody>
                    <a:bodyPr/>
                    <a:lstStyle/>
                    <a:p>
                      <a:pPr algn="ctr" fontAlgn="b"/>
                      <a:r>
                        <a:rPr lang="en-GB" sz="2800" u="none" strike="noStrike" dirty="0" smtClean="0">
                          <a:effectLst/>
                        </a:rPr>
                        <a:t>Rose Bartels </a:t>
                      </a:r>
                      <a:endParaRPr lang="en-GB" sz="2800" b="0" i="0" u="none" strike="noStrike" dirty="0">
                        <a:effectLst/>
                        <a:latin typeface="Calibri"/>
                      </a:endParaRPr>
                    </a:p>
                  </a:txBody>
                  <a:tcPr marL="6763" marR="6763" marT="6763" marB="0" anchor="b"/>
                </a:tc>
                <a:tc>
                  <a:txBody>
                    <a:bodyPr/>
                    <a:lstStyle/>
                    <a:p>
                      <a:pPr algn="ctr" fontAlgn="b"/>
                      <a:r>
                        <a:rPr lang="en-GB" sz="2800" b="0" i="0" u="none" strike="noStrike" dirty="0" smtClean="0">
                          <a:effectLst/>
                          <a:latin typeface="Calibri"/>
                        </a:rPr>
                        <a:t>4A*, 3A, 2B, 1C</a:t>
                      </a:r>
                      <a:endParaRPr lang="en-GB" sz="2800" b="0" i="0" u="none" strike="noStrike" dirty="0">
                        <a:effectLst/>
                        <a:latin typeface="Calibri"/>
                      </a:endParaRPr>
                    </a:p>
                  </a:txBody>
                  <a:tcPr marL="6763" marR="6763" marT="6763" marB="0" anchor="b"/>
                </a:tc>
              </a:tr>
              <a:tr h="577135">
                <a:tc>
                  <a:txBody>
                    <a:bodyPr/>
                    <a:lstStyle/>
                    <a:p>
                      <a:pPr algn="ctr" fontAlgn="b"/>
                      <a:r>
                        <a:rPr lang="en-GB" sz="2800" b="0" i="0" u="none" strike="noStrike" dirty="0" smtClean="0">
                          <a:effectLst/>
                          <a:latin typeface="Calibri"/>
                        </a:rPr>
                        <a:t>Isobel Harwood</a:t>
                      </a:r>
                      <a:endParaRPr lang="en-GB" sz="2800" b="0" i="0" u="none" strike="noStrike" dirty="0">
                        <a:effectLst/>
                        <a:latin typeface="Calibri"/>
                      </a:endParaRPr>
                    </a:p>
                  </a:txBody>
                  <a:tcPr marL="6763" marR="6763" marT="6763" marB="0" anchor="b"/>
                </a:tc>
                <a:tc>
                  <a:txBody>
                    <a:bodyPr/>
                    <a:lstStyle/>
                    <a:p>
                      <a:pPr algn="ctr" fontAlgn="b"/>
                      <a:r>
                        <a:rPr lang="en-GB" sz="2800" b="0" i="0" u="none" strike="noStrike" dirty="0" smtClean="0">
                          <a:effectLst/>
                          <a:latin typeface="Calibri"/>
                        </a:rPr>
                        <a:t>4A*, 1A, 3B, 2C</a:t>
                      </a:r>
                      <a:endParaRPr lang="en-GB" sz="2800" b="0" i="0" u="none" strike="noStrike" dirty="0">
                        <a:effectLst/>
                        <a:latin typeface="Calibri"/>
                      </a:endParaRPr>
                    </a:p>
                  </a:txBody>
                  <a:tcPr marL="6763" marR="6763" marT="6763" marB="0" anchor="b"/>
                </a:tc>
              </a:tr>
              <a:tr h="577135">
                <a:tc>
                  <a:txBody>
                    <a:bodyPr/>
                    <a:lstStyle/>
                    <a:p>
                      <a:pPr algn="ctr" fontAlgn="b"/>
                      <a:r>
                        <a:rPr lang="en-GB" sz="2800" b="0" i="0" u="none" strike="noStrike" dirty="0" err="1" smtClean="0">
                          <a:effectLst/>
                          <a:latin typeface="Calibri"/>
                        </a:rPr>
                        <a:t>Carys</a:t>
                      </a:r>
                      <a:r>
                        <a:rPr lang="en-GB" sz="2800" b="0" i="0" u="none" strike="noStrike" dirty="0" smtClean="0">
                          <a:effectLst/>
                          <a:latin typeface="Calibri"/>
                        </a:rPr>
                        <a:t> Nunn</a:t>
                      </a:r>
                      <a:endParaRPr lang="en-GB" sz="2800" b="0" i="0" u="none" strike="noStrike" dirty="0">
                        <a:effectLst/>
                        <a:latin typeface="Calibri"/>
                      </a:endParaRPr>
                    </a:p>
                  </a:txBody>
                  <a:tcPr marL="6763" marR="6763" marT="6763" marB="0" anchor="b"/>
                </a:tc>
                <a:tc>
                  <a:txBody>
                    <a:bodyPr/>
                    <a:lstStyle/>
                    <a:p>
                      <a:pPr algn="ctr" fontAlgn="b"/>
                      <a:r>
                        <a:rPr lang="en-GB" sz="2800" b="0" i="0" u="none" strike="noStrike" dirty="0" smtClean="0">
                          <a:effectLst/>
                          <a:latin typeface="Calibri"/>
                        </a:rPr>
                        <a:t>4A*,</a:t>
                      </a:r>
                      <a:r>
                        <a:rPr lang="en-GB" sz="2800" b="0" i="0" u="none" strike="noStrike" baseline="0" dirty="0" smtClean="0">
                          <a:effectLst/>
                          <a:latin typeface="Calibri"/>
                        </a:rPr>
                        <a:t> 4A, 1B, 1C</a:t>
                      </a:r>
                      <a:endParaRPr lang="en-GB" sz="2800" b="0" i="0" u="none" strike="noStrike" dirty="0">
                        <a:effectLst/>
                        <a:latin typeface="Calibri"/>
                      </a:endParaRPr>
                    </a:p>
                  </a:txBody>
                  <a:tcPr marL="6763" marR="6763" marT="6763" marB="0" anchor="b"/>
                </a:tc>
              </a:tr>
              <a:tr h="577135">
                <a:tc>
                  <a:txBody>
                    <a:bodyPr/>
                    <a:lstStyle/>
                    <a:p>
                      <a:pPr algn="ctr" fontAlgn="b"/>
                      <a:r>
                        <a:rPr lang="en-GB" sz="2800" u="none" strike="noStrike" dirty="0" smtClean="0">
                          <a:effectLst/>
                        </a:rPr>
                        <a:t>Kier </a:t>
                      </a:r>
                      <a:r>
                        <a:rPr lang="en-GB" sz="2800" u="none" strike="noStrike" dirty="0" err="1" smtClean="0">
                          <a:effectLst/>
                        </a:rPr>
                        <a:t>Chetham</a:t>
                      </a:r>
                      <a:r>
                        <a:rPr lang="en-GB" sz="2800" u="none" strike="noStrike" baseline="0" dirty="0" smtClean="0">
                          <a:effectLst/>
                        </a:rPr>
                        <a:t>, </a:t>
                      </a:r>
                      <a:endParaRPr lang="en-GB" sz="2800" b="0" i="0" u="none" strike="noStrike" dirty="0">
                        <a:effectLst/>
                        <a:latin typeface="Calibri"/>
                      </a:endParaRPr>
                    </a:p>
                  </a:txBody>
                  <a:tcPr marL="6763" marR="6763" marT="6763" marB="0" anchor="b"/>
                </a:tc>
                <a:tc>
                  <a:txBody>
                    <a:bodyPr/>
                    <a:lstStyle/>
                    <a:p>
                      <a:pPr algn="ctr" fontAlgn="b"/>
                      <a:r>
                        <a:rPr lang="en-GB" sz="2800" b="0" i="0" u="none" strike="noStrike" dirty="0" smtClean="0">
                          <a:effectLst/>
                          <a:latin typeface="Calibri"/>
                        </a:rPr>
                        <a:t>3A*, 5A, 1B</a:t>
                      </a:r>
                      <a:endParaRPr lang="en-GB" sz="2800" b="0" i="0" u="none" strike="noStrike" dirty="0">
                        <a:effectLst/>
                        <a:latin typeface="Calibri"/>
                      </a:endParaRPr>
                    </a:p>
                  </a:txBody>
                  <a:tcPr marL="6763" marR="6763" marT="6763" marB="0" anchor="b"/>
                </a:tc>
              </a:tr>
              <a:tr h="577135">
                <a:tc>
                  <a:txBody>
                    <a:bodyPr/>
                    <a:lstStyle/>
                    <a:p>
                      <a:pPr algn="ctr" fontAlgn="b"/>
                      <a:r>
                        <a:rPr lang="en-GB" sz="2800" u="none" strike="noStrike" dirty="0" smtClean="0">
                          <a:effectLst/>
                        </a:rPr>
                        <a:t>Austin </a:t>
                      </a:r>
                      <a:r>
                        <a:rPr lang="en-GB" sz="2800" u="none" strike="noStrike" dirty="0" err="1" smtClean="0">
                          <a:effectLst/>
                        </a:rPr>
                        <a:t>Theis</a:t>
                      </a:r>
                      <a:r>
                        <a:rPr lang="en-GB" sz="2800" u="none" strike="noStrike" dirty="0" smtClean="0">
                          <a:effectLst/>
                        </a:rPr>
                        <a:t>-Pickford</a:t>
                      </a:r>
                      <a:endParaRPr lang="en-GB" sz="2800" b="0" i="0" u="none" strike="noStrike" dirty="0">
                        <a:effectLst/>
                        <a:latin typeface="Calibri"/>
                      </a:endParaRPr>
                    </a:p>
                  </a:txBody>
                  <a:tcPr marL="6763" marR="6763" marT="6763" marB="0" anchor="b"/>
                </a:tc>
                <a:tc>
                  <a:txBody>
                    <a:bodyPr/>
                    <a:lstStyle/>
                    <a:p>
                      <a:pPr algn="ctr" fontAlgn="b"/>
                      <a:r>
                        <a:rPr lang="en-GB" sz="2800" b="0" i="0" u="none" strike="noStrike" dirty="0" smtClean="0">
                          <a:effectLst/>
                          <a:latin typeface="Calibri"/>
                        </a:rPr>
                        <a:t>3A*, 3A, 1B, 1C</a:t>
                      </a:r>
                      <a:endParaRPr lang="en-GB" sz="2800" b="0" i="0" u="none" strike="noStrike" dirty="0">
                        <a:effectLst/>
                        <a:latin typeface="Calibri"/>
                      </a:endParaRPr>
                    </a:p>
                  </a:txBody>
                  <a:tcPr marL="6763" marR="6763" marT="6763" marB="0" anchor="b"/>
                </a:tc>
              </a:tr>
              <a:tr h="577135">
                <a:tc>
                  <a:txBody>
                    <a:bodyPr/>
                    <a:lstStyle/>
                    <a:p>
                      <a:pPr algn="ctr" fontAlgn="b"/>
                      <a:r>
                        <a:rPr lang="en-GB" sz="2800" u="none" strike="noStrike" dirty="0" smtClean="0">
                          <a:effectLst/>
                        </a:rPr>
                        <a:t>William Lancaster</a:t>
                      </a:r>
                      <a:endParaRPr lang="en-GB" sz="2800" b="0" i="0" u="none" strike="noStrike" dirty="0">
                        <a:effectLst/>
                        <a:latin typeface="Calibri"/>
                      </a:endParaRPr>
                    </a:p>
                  </a:txBody>
                  <a:tcPr marL="6763" marR="6763" marT="6763" marB="0" anchor="b"/>
                </a:tc>
                <a:tc>
                  <a:txBody>
                    <a:bodyPr/>
                    <a:lstStyle/>
                    <a:p>
                      <a:pPr algn="ctr" fontAlgn="b"/>
                      <a:r>
                        <a:rPr lang="en-GB" sz="2800" b="0" i="0" u="none" strike="noStrike" dirty="0" smtClean="0">
                          <a:effectLst/>
                          <a:latin typeface="Calibri"/>
                        </a:rPr>
                        <a:t>2A*, 6A, 1B, 1C</a:t>
                      </a:r>
                      <a:endParaRPr lang="en-GB" sz="2800" b="0" i="0" u="none" strike="noStrike" dirty="0">
                        <a:effectLst/>
                        <a:latin typeface="Calibri"/>
                      </a:endParaRPr>
                    </a:p>
                  </a:txBody>
                  <a:tcPr marL="6763" marR="6763" marT="6763" marB="0" anchor="b"/>
                </a:tc>
              </a:tr>
            </a:tbl>
          </a:graphicData>
        </a:graphic>
      </p:graphicFrame>
      <p:pic>
        <p:nvPicPr>
          <p:cNvPr id="716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2526816"/>
            <a:ext cx="2763700" cy="397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9380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77"/>
            <a:ext cx="9144000" cy="6858000"/>
          </a:xfrm>
          <a:prstGeom prst="rect">
            <a:avLst/>
          </a:prstGeom>
        </p:spPr>
      </p:pic>
      <p:sp>
        <p:nvSpPr>
          <p:cNvPr id="3" name="Title 2"/>
          <p:cNvSpPr>
            <a:spLocks noGrp="1"/>
          </p:cNvSpPr>
          <p:nvPr>
            <p:ph type="title"/>
          </p:nvPr>
        </p:nvSpPr>
        <p:spPr>
          <a:xfrm>
            <a:off x="914400" y="-96424"/>
            <a:ext cx="8229600" cy="1143000"/>
          </a:xfrm>
        </p:spPr>
        <p:txBody>
          <a:bodyPr/>
          <a:lstStyle/>
          <a:p>
            <a:pPr algn="r"/>
            <a:r>
              <a:rPr lang="en-GB" dirty="0" smtClean="0">
                <a:solidFill>
                  <a:srgbClr val="FFC000"/>
                </a:solidFill>
              </a:rPr>
              <a:t>Students’ Progress</a:t>
            </a:r>
            <a:endParaRPr lang="en-GB" dirty="0">
              <a:solidFill>
                <a:srgbClr val="FFC000"/>
              </a:solidFill>
            </a:endParaRPr>
          </a:p>
        </p:txBody>
      </p:sp>
      <p:graphicFrame>
        <p:nvGraphicFramePr>
          <p:cNvPr id="8" name="Content Placeholder 6"/>
          <p:cNvGraphicFramePr>
            <a:graphicFrameLocks noGrp="1"/>
          </p:cNvGraphicFramePr>
          <p:nvPr>
            <p:ph sz="half" idx="2"/>
            <p:extLst>
              <p:ext uri="{D42A27DB-BD31-4B8C-83A1-F6EECF244321}">
                <p14:modId xmlns:p14="http://schemas.microsoft.com/office/powerpoint/2010/main" val="1815822311"/>
              </p:ext>
            </p:extLst>
          </p:nvPr>
        </p:nvGraphicFramePr>
        <p:xfrm>
          <a:off x="467544" y="2708920"/>
          <a:ext cx="5122912" cy="3759218"/>
        </p:xfrm>
        <a:graphic>
          <a:graphicData uri="http://schemas.openxmlformats.org/drawingml/2006/table">
            <a:tbl>
              <a:tblPr/>
              <a:tblGrid>
                <a:gridCol w="2670786"/>
                <a:gridCol w="1343203"/>
                <a:gridCol w="1108923"/>
              </a:tblGrid>
              <a:tr h="268999">
                <a:tc>
                  <a:txBody>
                    <a:bodyPr/>
                    <a:lstStyle/>
                    <a:p>
                      <a:pPr algn="ctr" fontAlgn="ctr"/>
                      <a:r>
                        <a:rPr lang="en-GB" sz="2000" b="1" i="0" u="none" strike="noStrike" dirty="0">
                          <a:solidFill>
                            <a:srgbClr val="000000"/>
                          </a:solidFill>
                          <a:effectLst/>
                          <a:latin typeface="Calibri"/>
                        </a:rPr>
                        <a:t>Qualification Name</a:t>
                      </a:r>
                    </a:p>
                  </a:txBody>
                  <a:tcPr marL="9238" marR="9238" marT="9238" marB="0" anchor="ctr">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ECC6"/>
                    </a:solidFill>
                  </a:tcPr>
                </a:tc>
                <a:tc>
                  <a:txBody>
                    <a:bodyPr/>
                    <a:lstStyle/>
                    <a:p>
                      <a:pPr algn="ctr" fontAlgn="ctr"/>
                      <a:r>
                        <a:rPr lang="en-GB" sz="2000" b="1" i="0" u="none" strike="noStrike">
                          <a:solidFill>
                            <a:srgbClr val="000000"/>
                          </a:solidFill>
                          <a:effectLst/>
                          <a:latin typeface="Calibri"/>
                        </a:rPr>
                        <a:t>Grade</a:t>
                      </a:r>
                    </a:p>
                  </a:txBody>
                  <a:tcPr marL="9238" marR="9238" marT="9238"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ECC6"/>
                    </a:solidFill>
                  </a:tcPr>
                </a:tc>
                <a:tc>
                  <a:txBody>
                    <a:bodyPr/>
                    <a:lstStyle/>
                    <a:p>
                      <a:pPr algn="ctr" fontAlgn="ctr"/>
                      <a:r>
                        <a:rPr lang="en-GB" sz="2000" b="1" i="0" u="none" strike="noStrike">
                          <a:solidFill>
                            <a:srgbClr val="000000"/>
                          </a:solidFill>
                          <a:effectLst/>
                          <a:latin typeface="Calibri"/>
                        </a:rPr>
                        <a:t>Targets Grade</a:t>
                      </a:r>
                    </a:p>
                  </a:txBody>
                  <a:tcPr marL="9238" marR="9238" marT="9238"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ECC6"/>
                    </a:solidFill>
                  </a:tcPr>
                </a:tc>
              </a:tr>
              <a:tr h="268999">
                <a:tc>
                  <a:txBody>
                    <a:bodyPr/>
                    <a:lstStyle/>
                    <a:p>
                      <a:pPr algn="l" fontAlgn="b"/>
                      <a:r>
                        <a:rPr lang="en-GB" sz="2000" b="0" i="0" u="none" strike="noStrike" dirty="0">
                          <a:solidFill>
                            <a:srgbClr val="000000"/>
                          </a:solidFill>
                          <a:effectLst/>
                          <a:latin typeface="Calibri"/>
                        </a:rPr>
                        <a:t>Additional Science</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B</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dirty="0">
                          <a:solidFill>
                            <a:srgbClr val="000000"/>
                          </a:solidFill>
                          <a:effectLst/>
                          <a:latin typeface="Calibri"/>
                        </a:rPr>
                        <a:t>Drama</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C</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dirty="0">
                          <a:solidFill>
                            <a:srgbClr val="000000"/>
                          </a:solidFill>
                          <a:effectLst/>
                          <a:latin typeface="Calibri"/>
                        </a:rPr>
                        <a:t>English Language</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A</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a:solidFill>
                            <a:srgbClr val="000000"/>
                          </a:solidFill>
                          <a:effectLst/>
                          <a:latin typeface="Calibri"/>
                        </a:rPr>
                        <a:t>C</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dirty="0">
                          <a:solidFill>
                            <a:srgbClr val="000000"/>
                          </a:solidFill>
                          <a:effectLst/>
                          <a:latin typeface="Calibri"/>
                        </a:rPr>
                        <a:t>English Literature</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A</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dirty="0">
                          <a:solidFill>
                            <a:srgbClr val="000000"/>
                          </a:solidFill>
                          <a:effectLst/>
                          <a:latin typeface="Calibri"/>
                        </a:rPr>
                        <a:t>C</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a:solidFill>
                            <a:srgbClr val="000000"/>
                          </a:solidFill>
                          <a:effectLst/>
                          <a:latin typeface="Calibri"/>
                        </a:rPr>
                        <a:t>French</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B</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dirty="0">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a:solidFill>
                            <a:srgbClr val="000000"/>
                          </a:solidFill>
                          <a:effectLst/>
                          <a:latin typeface="Calibri"/>
                        </a:rPr>
                        <a:t>Geography</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B</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dirty="0">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a:solidFill>
                            <a:srgbClr val="000000"/>
                          </a:solidFill>
                          <a:effectLst/>
                          <a:latin typeface="Calibri"/>
                        </a:rPr>
                        <a:t>Mathematics</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a:solidFill>
                            <a:srgbClr val="000000"/>
                          </a:solidFill>
                          <a:effectLst/>
                          <a:latin typeface="Calibri"/>
                        </a:rPr>
                        <a:t>B</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dirty="0">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a:solidFill>
                            <a:srgbClr val="000000"/>
                          </a:solidFill>
                          <a:effectLst/>
                          <a:latin typeface="Calibri"/>
                        </a:rPr>
                        <a:t>Media Studies</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dirty="0">
                          <a:solidFill>
                            <a:srgbClr val="000000"/>
                          </a:solidFill>
                          <a:effectLst/>
                          <a:latin typeface="Calibri"/>
                        </a:rPr>
                        <a:t>P</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a:solidFill>
                            <a:srgbClr val="000000"/>
                          </a:solidFill>
                          <a:effectLst/>
                          <a:latin typeface="Calibri"/>
                        </a:rPr>
                        <a:t>Religious Education (SC)</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dirty="0">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68999">
                <a:tc>
                  <a:txBody>
                    <a:bodyPr/>
                    <a:lstStyle/>
                    <a:p>
                      <a:pPr algn="l" fontAlgn="b"/>
                      <a:r>
                        <a:rPr lang="en-GB" sz="2000" b="0" i="0" u="none" strike="noStrike">
                          <a:solidFill>
                            <a:srgbClr val="000000"/>
                          </a:solidFill>
                          <a:effectLst/>
                          <a:latin typeface="Calibri"/>
                        </a:rPr>
                        <a:t>Science</a:t>
                      </a:r>
                    </a:p>
                  </a:txBody>
                  <a:tcPr marL="9238" marR="9238" marT="9238"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000" b="1" i="0" u="none" strike="noStrike">
                          <a:solidFill>
                            <a:srgbClr val="000000"/>
                          </a:solidFill>
                          <a:effectLst/>
                          <a:latin typeface="Calibri"/>
                        </a:rPr>
                        <a:t>C</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000" b="1" i="0" u="none" strike="noStrike" dirty="0">
                          <a:solidFill>
                            <a:srgbClr val="000000"/>
                          </a:solidFill>
                          <a:effectLst/>
                          <a:latin typeface="Calibri"/>
                        </a:rPr>
                        <a:t>D</a:t>
                      </a:r>
                    </a:p>
                  </a:txBody>
                  <a:tcPr marL="9238" marR="9238" marT="9238"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264" y="2708920"/>
            <a:ext cx="2987824" cy="3096344"/>
          </a:xfrm>
          <a:prstGeom prst="rect">
            <a:avLst/>
          </a:prstGeom>
        </p:spPr>
      </p:pic>
    </p:spTree>
    <p:extLst>
      <p:ext uri="{BB962C8B-B14F-4D97-AF65-F5344CB8AC3E}">
        <p14:creationId xmlns:p14="http://schemas.microsoft.com/office/powerpoint/2010/main" val="3934859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009"/>
            <a:ext cx="9144000" cy="6858000"/>
          </a:xfrm>
          <a:prstGeom prst="rect">
            <a:avLst/>
          </a:prstGeom>
        </p:spPr>
      </p:pic>
      <p:sp>
        <p:nvSpPr>
          <p:cNvPr id="3" name="Title 2"/>
          <p:cNvSpPr>
            <a:spLocks noGrp="1"/>
          </p:cNvSpPr>
          <p:nvPr>
            <p:ph type="title"/>
          </p:nvPr>
        </p:nvSpPr>
        <p:spPr>
          <a:xfrm>
            <a:off x="914400" y="-96424"/>
            <a:ext cx="8229600" cy="1143000"/>
          </a:xfrm>
        </p:spPr>
        <p:txBody>
          <a:bodyPr/>
          <a:lstStyle/>
          <a:p>
            <a:pPr algn="r"/>
            <a:r>
              <a:rPr lang="en-GB" dirty="0" smtClean="0">
                <a:solidFill>
                  <a:srgbClr val="FFC000"/>
                </a:solidFill>
              </a:rPr>
              <a:t>Students’ Progress</a:t>
            </a:r>
            <a:endParaRPr lang="en-GB" dirty="0">
              <a:solidFill>
                <a:srgbClr val="FFC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2924944"/>
            <a:ext cx="2765053" cy="280049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46219926"/>
              </p:ext>
            </p:extLst>
          </p:nvPr>
        </p:nvGraphicFramePr>
        <p:xfrm>
          <a:off x="323528" y="2650954"/>
          <a:ext cx="5760640" cy="4025637"/>
        </p:xfrm>
        <a:graphic>
          <a:graphicData uri="http://schemas.openxmlformats.org/drawingml/2006/table">
            <a:tbl>
              <a:tblPr/>
              <a:tblGrid>
                <a:gridCol w="3003261"/>
                <a:gridCol w="1510411"/>
                <a:gridCol w="1246968"/>
              </a:tblGrid>
              <a:tr h="648072">
                <a:tc>
                  <a:txBody>
                    <a:bodyPr/>
                    <a:lstStyle/>
                    <a:p>
                      <a:pPr algn="ctr" fontAlgn="ctr"/>
                      <a:r>
                        <a:rPr lang="en-GB" sz="2000" b="1" i="0" u="none" strike="noStrike" dirty="0">
                          <a:solidFill>
                            <a:srgbClr val="000000"/>
                          </a:solidFill>
                          <a:effectLst/>
                          <a:latin typeface="Calibri"/>
                        </a:rPr>
                        <a:t>Qualification Name</a:t>
                      </a:r>
                    </a:p>
                  </a:txBody>
                  <a:tcPr marL="9525" marR="9525" marT="9525" marB="0" anchor="ctr">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ECC6"/>
                    </a:solidFill>
                  </a:tcPr>
                </a:tc>
                <a:tc>
                  <a:txBody>
                    <a:bodyPr/>
                    <a:lstStyle/>
                    <a:p>
                      <a:pPr algn="ctr" fontAlgn="ctr"/>
                      <a:r>
                        <a:rPr lang="en-GB" sz="2000" b="1" i="0" u="none" strike="noStrike" dirty="0">
                          <a:solidFill>
                            <a:srgbClr val="000000"/>
                          </a:solidFill>
                          <a:effectLst/>
                          <a:latin typeface="Calibri"/>
                        </a:rPr>
                        <a:t>Grade</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ECC6"/>
                    </a:solidFill>
                  </a:tcPr>
                </a:tc>
                <a:tc>
                  <a:txBody>
                    <a:bodyPr/>
                    <a:lstStyle/>
                    <a:p>
                      <a:pPr algn="ctr" fontAlgn="ctr"/>
                      <a:r>
                        <a:rPr lang="en-GB" sz="2000" b="1" i="0" u="none" strike="noStrike" dirty="0">
                          <a:solidFill>
                            <a:srgbClr val="000000"/>
                          </a:solidFill>
                          <a:effectLst/>
                          <a:latin typeface="Calibri"/>
                        </a:rPr>
                        <a:t>Targets Grade</a:t>
                      </a:r>
                    </a:p>
                  </a:txBody>
                  <a:tcPr marL="9525" marR="9525" marT="9525" marB="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ECC6"/>
                    </a:solidFill>
                  </a:tcPr>
                </a:tc>
              </a:tr>
              <a:tr h="311591">
                <a:tc>
                  <a:txBody>
                    <a:bodyPr/>
                    <a:lstStyle/>
                    <a:p>
                      <a:pPr algn="l" fontAlgn="b"/>
                      <a:r>
                        <a:rPr lang="en-GB" sz="2400" b="0" i="0" u="none" strike="noStrike" dirty="0">
                          <a:solidFill>
                            <a:srgbClr val="000000"/>
                          </a:solidFill>
                          <a:effectLst/>
                          <a:latin typeface="Calibri"/>
                        </a:rPr>
                        <a:t>Additional Science</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B</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400" b="0" i="0" u="none" strike="noStrike">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dirty="0">
                          <a:solidFill>
                            <a:srgbClr val="000000"/>
                          </a:solidFill>
                          <a:effectLst/>
                          <a:latin typeface="Calibri"/>
                        </a:rPr>
                        <a:t>Art</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A</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400" b="0" i="0" u="none" strike="noStrike">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dirty="0">
                          <a:solidFill>
                            <a:srgbClr val="000000"/>
                          </a:solidFill>
                          <a:effectLst/>
                          <a:latin typeface="Calibri"/>
                        </a:rPr>
                        <a:t>Business Studies</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B</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400" b="0" i="0" u="none" strike="noStrike">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dirty="0">
                          <a:solidFill>
                            <a:srgbClr val="000000"/>
                          </a:solidFill>
                          <a:effectLst/>
                          <a:latin typeface="Calibri"/>
                        </a:rPr>
                        <a:t>Catering</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A</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400" b="0" i="0" u="none" strike="noStrike">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dirty="0">
                          <a:solidFill>
                            <a:srgbClr val="000000"/>
                          </a:solidFill>
                          <a:effectLst/>
                          <a:latin typeface="Calibri"/>
                        </a:rPr>
                        <a:t>English Language</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B</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400" b="0" i="0" u="none" strike="noStrike">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dirty="0">
                          <a:solidFill>
                            <a:srgbClr val="000000"/>
                          </a:solidFill>
                          <a:effectLst/>
                          <a:latin typeface="Calibri"/>
                        </a:rPr>
                        <a:t>English Literature</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B</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400" b="0" i="0" u="none" strike="noStrike" dirty="0">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a:solidFill>
                            <a:srgbClr val="000000"/>
                          </a:solidFill>
                          <a:effectLst/>
                          <a:latin typeface="Calibri"/>
                        </a:rPr>
                        <a:t>Geography</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a:solidFill>
                            <a:srgbClr val="000000"/>
                          </a:solidFill>
                          <a:effectLst/>
                          <a:latin typeface="Calibri"/>
                        </a:rPr>
                        <a:t>Mathematics</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B</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B</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35044">
                <a:tc>
                  <a:txBody>
                    <a:bodyPr/>
                    <a:lstStyle/>
                    <a:p>
                      <a:pPr algn="l" fontAlgn="b"/>
                      <a:r>
                        <a:rPr lang="en-GB" sz="2400" b="0" i="0" u="none" strike="noStrike" dirty="0">
                          <a:solidFill>
                            <a:srgbClr val="000000"/>
                          </a:solidFill>
                          <a:effectLst/>
                          <a:latin typeface="Calibri"/>
                        </a:rPr>
                        <a:t>Science</a:t>
                      </a:r>
                    </a:p>
                  </a:txBody>
                  <a:tcPr marL="9525" marR="9525" marT="9525" marB="0" anchor="b">
                    <a:lnL>
                      <a:noFill/>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b"/>
                      <a:r>
                        <a:rPr lang="en-GB" sz="2400" b="0" i="0" u="none" strike="noStrike" dirty="0">
                          <a:solidFill>
                            <a:srgbClr val="000000"/>
                          </a:solidFill>
                          <a:effectLst/>
                          <a:latin typeface="Calibri"/>
                        </a:rPr>
                        <a:t>B</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F6CF"/>
                    </a:solidFill>
                  </a:tcPr>
                </a:tc>
                <a:tc>
                  <a:txBody>
                    <a:bodyPr/>
                    <a:lstStyle/>
                    <a:p>
                      <a:pPr algn="ctr" fontAlgn="b"/>
                      <a:r>
                        <a:rPr lang="en-GB" sz="2400" b="0" i="0" u="none" strike="noStrike" dirty="0">
                          <a:solidFill>
                            <a:srgbClr val="000000"/>
                          </a:solidFill>
                          <a:effectLst/>
                          <a:latin typeface="Calibri"/>
                        </a:rPr>
                        <a:t>C</a:t>
                      </a:r>
                    </a:p>
                  </a:txBody>
                  <a:tcPr marL="9525" marR="9525" marT="9525" marB="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26766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idea 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43450"/>
          </a:xfrm>
          <a:prstGeom prst="rect">
            <a:avLst/>
          </a:prstGeom>
        </p:spPr>
      </p:pic>
      <p:sp>
        <p:nvSpPr>
          <p:cNvPr id="2" name="Rectangle 1"/>
          <p:cNvSpPr/>
          <p:nvPr/>
        </p:nvSpPr>
        <p:spPr>
          <a:xfrm>
            <a:off x="470849" y="1964477"/>
            <a:ext cx="7840638" cy="4524315"/>
          </a:xfrm>
          <a:prstGeom prst="rect">
            <a:avLst/>
          </a:prstGeom>
        </p:spPr>
        <p:txBody>
          <a:bodyPr wrap="square">
            <a:spAutoFit/>
          </a:bodyPr>
          <a:lstStyle/>
          <a:p>
            <a:r>
              <a:rPr lang="en-GB" sz="2400" dirty="0"/>
              <a:t>The school performance measures published in performance tables are used to identify schools that are failing to meet minimum performance expectations or ‘floor standards’. </a:t>
            </a:r>
            <a:endParaRPr lang="en-GB" sz="2400" dirty="0" smtClean="0"/>
          </a:p>
          <a:p>
            <a:endParaRPr lang="en-GB" sz="2400" dirty="0"/>
          </a:p>
          <a:p>
            <a:r>
              <a:rPr lang="en-GB" sz="2400" dirty="0"/>
              <a:t>In 2016, a school or college will be below the secondary floor standard if its </a:t>
            </a:r>
            <a:r>
              <a:rPr lang="en-GB" sz="2400" b="1" dirty="0"/>
              <a:t>Progress 8 score is below -0.5</a:t>
            </a:r>
            <a:r>
              <a:rPr lang="en-GB" sz="2400" dirty="0"/>
              <a:t>, unless the confidence interval suggests that the school’s underlying performance may not be below average. </a:t>
            </a:r>
            <a:endParaRPr lang="en-GB" sz="2400" dirty="0" smtClean="0"/>
          </a:p>
          <a:p>
            <a:endParaRPr lang="en-GB" sz="2400" dirty="0"/>
          </a:p>
          <a:p>
            <a:r>
              <a:rPr lang="en-GB" sz="2400" dirty="0"/>
              <a:t>A Progress 8 score of -0.5 indicates that the average achievement of a school’s pupils is half a grade worse per subject than other pupils with the same prior attainment. </a:t>
            </a:r>
          </a:p>
        </p:txBody>
      </p:sp>
      <p:sp>
        <p:nvSpPr>
          <p:cNvPr id="4" name="TextBox 3"/>
          <p:cNvSpPr txBox="1"/>
          <p:nvPr/>
        </p:nvSpPr>
        <p:spPr>
          <a:xfrm>
            <a:off x="5404513" y="268350"/>
            <a:ext cx="3125338" cy="523220"/>
          </a:xfrm>
          <a:prstGeom prst="rect">
            <a:avLst/>
          </a:prstGeom>
          <a:noFill/>
        </p:spPr>
        <p:txBody>
          <a:bodyPr wrap="square" rtlCol="0">
            <a:spAutoFit/>
          </a:bodyPr>
          <a:lstStyle/>
          <a:p>
            <a:r>
              <a:rPr lang="en-GB" sz="2800" b="1" dirty="0" smtClean="0">
                <a:solidFill>
                  <a:schemeClr val="bg1"/>
                </a:solidFill>
              </a:rPr>
              <a:t>Floor standards</a:t>
            </a:r>
            <a:endParaRPr lang="en-GB" sz="2800" b="1" dirty="0">
              <a:solidFill>
                <a:schemeClr val="bg1"/>
              </a:solidFill>
            </a:endParaRPr>
          </a:p>
        </p:txBody>
      </p:sp>
    </p:spTree>
    <p:extLst>
      <p:ext uri="{BB962C8B-B14F-4D97-AF65-F5344CB8AC3E}">
        <p14:creationId xmlns:p14="http://schemas.microsoft.com/office/powerpoint/2010/main" val="3132121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idea 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77"/>
            <a:ext cx="9144000" cy="4743450"/>
          </a:xfrm>
          <a:prstGeom prst="rect">
            <a:avLst/>
          </a:prstGeom>
        </p:spPr>
      </p:pic>
      <p:sp>
        <p:nvSpPr>
          <p:cNvPr id="2" name="Rectangle 1"/>
          <p:cNvSpPr/>
          <p:nvPr/>
        </p:nvSpPr>
        <p:spPr>
          <a:xfrm>
            <a:off x="163771" y="1670293"/>
            <a:ext cx="8871047" cy="5262979"/>
          </a:xfrm>
          <a:prstGeom prst="rect">
            <a:avLst/>
          </a:prstGeom>
        </p:spPr>
        <p:txBody>
          <a:bodyPr wrap="square">
            <a:spAutoFit/>
          </a:bodyPr>
          <a:lstStyle/>
          <a:p>
            <a:r>
              <a:rPr lang="en-GB" sz="2400" dirty="0"/>
              <a:t>The ‘coasting’ definition will capture school performance over 3 years. In 2016 it will consider performance in 2014, 2015 and 2016 and a school will only be identified as coasting if it is within the coasting definition in all three years. </a:t>
            </a:r>
            <a:endParaRPr lang="en-GB" sz="2400" dirty="0" smtClean="0"/>
          </a:p>
          <a:p>
            <a:endParaRPr lang="en-GB" sz="2400" dirty="0" smtClean="0"/>
          </a:p>
          <a:p>
            <a:r>
              <a:rPr lang="en-GB" sz="2400" dirty="0" smtClean="0"/>
              <a:t>For </a:t>
            </a:r>
            <a:r>
              <a:rPr lang="en-GB" sz="2400" dirty="0"/>
              <a:t>secondary schools in 2016, the definition will apply to schools which: </a:t>
            </a:r>
            <a:endParaRPr lang="en-GB" sz="2400" dirty="0" smtClean="0"/>
          </a:p>
          <a:p>
            <a:endParaRPr lang="en-GB" sz="2400" dirty="0"/>
          </a:p>
          <a:p>
            <a:r>
              <a:rPr lang="en-GB" sz="2400" dirty="0"/>
              <a:t>• in 2014 and 2015 had fewer than 60% of children achieving 5+ A*-C GCSEs including English and maths, and below the median percentage of pupils making expected progress in English and mathematics; and </a:t>
            </a:r>
            <a:endParaRPr lang="en-GB" sz="2400" dirty="0" smtClean="0"/>
          </a:p>
          <a:p>
            <a:endParaRPr lang="en-GB" sz="2400" dirty="0"/>
          </a:p>
          <a:p>
            <a:r>
              <a:rPr lang="en-GB" sz="2400" dirty="0"/>
              <a:t>• in 2016 fall below a level set against the new Progress 8 measure. This level will be announced in the autumn. </a:t>
            </a:r>
          </a:p>
        </p:txBody>
      </p:sp>
      <p:sp>
        <p:nvSpPr>
          <p:cNvPr id="4" name="TextBox 3"/>
          <p:cNvSpPr txBox="1"/>
          <p:nvPr/>
        </p:nvSpPr>
        <p:spPr>
          <a:xfrm>
            <a:off x="5404513" y="268350"/>
            <a:ext cx="3125338" cy="523220"/>
          </a:xfrm>
          <a:prstGeom prst="rect">
            <a:avLst/>
          </a:prstGeom>
          <a:noFill/>
        </p:spPr>
        <p:txBody>
          <a:bodyPr wrap="square" rtlCol="0">
            <a:spAutoFit/>
          </a:bodyPr>
          <a:lstStyle/>
          <a:p>
            <a:r>
              <a:rPr lang="en-GB" sz="2800" b="1" dirty="0" smtClean="0">
                <a:solidFill>
                  <a:schemeClr val="bg1"/>
                </a:solidFill>
              </a:rPr>
              <a:t>Coasting Schools</a:t>
            </a:r>
            <a:endParaRPr lang="en-GB" sz="2800" b="1" dirty="0">
              <a:solidFill>
                <a:schemeClr val="bg1"/>
              </a:solidFill>
            </a:endParaRPr>
          </a:p>
        </p:txBody>
      </p:sp>
    </p:spTree>
    <p:extLst>
      <p:ext uri="{BB962C8B-B14F-4D97-AF65-F5344CB8AC3E}">
        <p14:creationId xmlns:p14="http://schemas.microsoft.com/office/powerpoint/2010/main" val="672777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6"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22627"/>
          </a:xfrm>
          <a:prstGeom prst="rect">
            <a:avLst/>
          </a:prstGeom>
        </p:spPr>
      </p:pic>
      <p:sp>
        <p:nvSpPr>
          <p:cNvPr id="4" name="Content Placeholder 3"/>
          <p:cNvSpPr>
            <a:spLocks noGrp="1"/>
          </p:cNvSpPr>
          <p:nvPr>
            <p:ph sz="half" idx="2"/>
          </p:nvPr>
        </p:nvSpPr>
        <p:spPr>
          <a:xfrm>
            <a:off x="4121626" y="2047165"/>
            <a:ext cx="4790362" cy="4676088"/>
          </a:xfrm>
        </p:spPr>
        <p:txBody>
          <a:bodyPr>
            <a:normAutofit fontScale="62500" lnSpcReduction="20000"/>
          </a:bodyPr>
          <a:lstStyle/>
          <a:p>
            <a:pPr marL="0" indent="0">
              <a:buNone/>
            </a:pPr>
            <a:r>
              <a:rPr lang="en-GB" b="1" dirty="0"/>
              <a:t>Reformed GCSEs </a:t>
            </a:r>
            <a:endParaRPr lang="en-GB" b="1" dirty="0" smtClean="0"/>
          </a:p>
          <a:p>
            <a:r>
              <a:rPr lang="en-GB" dirty="0" smtClean="0"/>
              <a:t>will </a:t>
            </a:r>
            <a:r>
              <a:rPr lang="en-GB" dirty="0"/>
              <a:t>have more demanding content </a:t>
            </a:r>
            <a:r>
              <a:rPr lang="en-GB" dirty="0" smtClean="0"/>
              <a:t> </a:t>
            </a:r>
          </a:p>
          <a:p>
            <a:endParaRPr lang="en-GB" dirty="0" smtClean="0"/>
          </a:p>
          <a:p>
            <a:r>
              <a:rPr lang="en-GB" dirty="0" smtClean="0"/>
              <a:t>have </a:t>
            </a:r>
            <a:r>
              <a:rPr lang="en-GB" dirty="0"/>
              <a:t>been designed for a two-year period of study </a:t>
            </a:r>
            <a:endParaRPr lang="en-GB" dirty="0" smtClean="0"/>
          </a:p>
          <a:p>
            <a:endParaRPr lang="en-GB" dirty="0"/>
          </a:p>
          <a:p>
            <a:r>
              <a:rPr lang="en-GB" dirty="0" smtClean="0"/>
              <a:t>will </a:t>
            </a:r>
            <a:r>
              <a:rPr lang="en-GB" dirty="0"/>
              <a:t>be linear, so students will take all of their exams at the end of the course </a:t>
            </a:r>
            <a:endParaRPr lang="en-GB" dirty="0" smtClean="0"/>
          </a:p>
          <a:p>
            <a:endParaRPr lang="en-GB" dirty="0"/>
          </a:p>
          <a:p>
            <a:r>
              <a:rPr lang="en-GB" dirty="0" smtClean="0"/>
              <a:t>degree </a:t>
            </a:r>
            <a:r>
              <a:rPr lang="en-GB" dirty="0"/>
              <a:t>of non-exam assessment will reflect balance and nature of new subject content </a:t>
            </a:r>
            <a:endParaRPr lang="en-GB" dirty="0" smtClean="0"/>
          </a:p>
          <a:p>
            <a:endParaRPr lang="en-GB" dirty="0"/>
          </a:p>
          <a:p>
            <a:r>
              <a:rPr lang="en-GB" dirty="0" smtClean="0"/>
              <a:t>will </a:t>
            </a:r>
            <a:r>
              <a:rPr lang="en-GB" dirty="0"/>
              <a:t>have a new grading scale from 9 (top grade) to 1 </a:t>
            </a:r>
            <a:endParaRPr lang="en-GB" dirty="0" smtClean="0"/>
          </a:p>
          <a:p>
            <a:endParaRPr lang="en-GB" dirty="0" smtClean="0"/>
          </a:p>
          <a:p>
            <a:r>
              <a:rPr lang="en-GB" dirty="0" smtClean="0"/>
              <a:t>students </a:t>
            </a:r>
            <a:r>
              <a:rPr lang="en-GB" dirty="0"/>
              <a:t>studying combined science will receive one of 17 possible grades, from 1-1, 1-2, 2-2, 2-3... to 9-9</a:t>
            </a:r>
          </a:p>
        </p:txBody>
      </p:sp>
      <p:pic>
        <p:nvPicPr>
          <p:cNvPr id="6" name="Picture 2"/>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27961" t="21032" r="29438" b="31627"/>
          <a:stretch/>
        </p:blipFill>
        <p:spPr bwMode="auto">
          <a:xfrm>
            <a:off x="225781" y="2197289"/>
            <a:ext cx="3663831" cy="386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21624" y="274638"/>
            <a:ext cx="5022375" cy="523220"/>
          </a:xfrm>
          <a:prstGeom prst="rect">
            <a:avLst/>
          </a:prstGeom>
          <a:noFill/>
        </p:spPr>
        <p:txBody>
          <a:bodyPr wrap="square" rtlCol="0">
            <a:spAutoFit/>
          </a:bodyPr>
          <a:lstStyle/>
          <a:p>
            <a:r>
              <a:rPr lang="en-GB" sz="2800" b="1" dirty="0" smtClean="0">
                <a:solidFill>
                  <a:schemeClr val="bg1"/>
                </a:solidFill>
              </a:rPr>
              <a:t>Changes to the exam structure</a:t>
            </a:r>
            <a:endParaRPr lang="en-GB" sz="2800" b="1" dirty="0">
              <a:solidFill>
                <a:schemeClr val="bg1"/>
              </a:solidFill>
            </a:endParaRPr>
          </a:p>
        </p:txBody>
      </p:sp>
    </p:spTree>
    <p:extLst>
      <p:ext uri="{BB962C8B-B14F-4D97-AF65-F5344CB8AC3E}">
        <p14:creationId xmlns:p14="http://schemas.microsoft.com/office/powerpoint/2010/main" val="2513815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22627"/>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468" t="13433" r="32029" b="3634"/>
          <a:stretch/>
        </p:blipFill>
        <p:spPr bwMode="auto">
          <a:xfrm>
            <a:off x="2208810" y="2279176"/>
            <a:ext cx="4358245" cy="409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21624" y="274638"/>
            <a:ext cx="5022375" cy="523220"/>
          </a:xfrm>
          <a:prstGeom prst="rect">
            <a:avLst/>
          </a:prstGeom>
          <a:noFill/>
        </p:spPr>
        <p:txBody>
          <a:bodyPr wrap="square" rtlCol="0">
            <a:spAutoFit/>
          </a:bodyPr>
          <a:lstStyle/>
          <a:p>
            <a:r>
              <a:rPr lang="en-GB" sz="2800" b="1" dirty="0" smtClean="0">
                <a:solidFill>
                  <a:schemeClr val="bg1"/>
                </a:solidFill>
              </a:rPr>
              <a:t>Changes to the exam structure</a:t>
            </a:r>
            <a:endParaRPr lang="en-GB" sz="2800" b="1" dirty="0">
              <a:solidFill>
                <a:schemeClr val="bg1"/>
              </a:solidFill>
            </a:endParaRPr>
          </a:p>
        </p:txBody>
      </p:sp>
    </p:spTree>
    <p:extLst>
      <p:ext uri="{BB962C8B-B14F-4D97-AF65-F5344CB8AC3E}">
        <p14:creationId xmlns:p14="http://schemas.microsoft.com/office/powerpoint/2010/main" val="157276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idea 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43450"/>
          </a:xfrm>
          <a:prstGeom prst="rect">
            <a:avLst/>
          </a:prstGeom>
        </p:spPr>
      </p:pic>
      <p:sp>
        <p:nvSpPr>
          <p:cNvPr id="5" name="Rectangle 4"/>
          <p:cNvSpPr/>
          <p:nvPr/>
        </p:nvSpPr>
        <p:spPr>
          <a:xfrm>
            <a:off x="293426" y="2025908"/>
            <a:ext cx="8536675" cy="4401205"/>
          </a:xfrm>
          <a:prstGeom prst="rect">
            <a:avLst/>
          </a:prstGeom>
        </p:spPr>
        <p:txBody>
          <a:bodyPr wrap="square">
            <a:spAutoFit/>
          </a:bodyPr>
          <a:lstStyle/>
          <a:p>
            <a:pPr marL="457200" lvl="0" indent="-457200">
              <a:buFont typeface="Arial" panose="020B0604020202020204" pitchFamily="34" charset="0"/>
              <a:buChar char="•"/>
            </a:pPr>
            <a:r>
              <a:rPr lang="en-GB" sz="2800" dirty="0" smtClean="0"/>
              <a:t>To  know and understand the changes </a:t>
            </a:r>
            <a:r>
              <a:rPr lang="en-GB" sz="2800" dirty="0"/>
              <a:t>to the way secondary schools are now </a:t>
            </a:r>
            <a:r>
              <a:rPr lang="en-GB" sz="2800" dirty="0" smtClean="0"/>
              <a:t>measured</a:t>
            </a:r>
          </a:p>
          <a:p>
            <a:pPr marL="457200" lvl="0" indent="-457200">
              <a:buFont typeface="Arial" panose="020B0604020202020204" pitchFamily="34" charset="0"/>
              <a:buChar char="•"/>
            </a:pPr>
            <a:endParaRPr lang="en-GB" sz="2800" dirty="0" smtClean="0"/>
          </a:p>
          <a:p>
            <a:pPr marL="457200" lvl="0" indent="-457200">
              <a:buFont typeface="Arial" panose="020B0604020202020204" pitchFamily="34" charset="0"/>
              <a:buChar char="•"/>
            </a:pPr>
            <a:r>
              <a:rPr lang="en-GB" sz="2800" dirty="0" smtClean="0"/>
              <a:t>To share our exam results and what this means for us  </a:t>
            </a:r>
          </a:p>
          <a:p>
            <a:pPr marL="457200" lvl="0" indent="-457200">
              <a:buFont typeface="Arial" panose="020B0604020202020204" pitchFamily="34" charset="0"/>
              <a:buChar char="•"/>
            </a:pPr>
            <a:endParaRPr lang="en-GB" sz="2800" dirty="0" smtClean="0"/>
          </a:p>
          <a:p>
            <a:pPr marL="457200" lvl="0" indent="-457200">
              <a:buFont typeface="Arial" panose="020B0604020202020204" pitchFamily="34" charset="0"/>
              <a:buChar char="•"/>
            </a:pPr>
            <a:r>
              <a:rPr lang="en-GB" sz="2800" dirty="0" smtClean="0"/>
              <a:t>To know the changes </a:t>
            </a:r>
            <a:r>
              <a:rPr lang="en-GB" sz="2800" dirty="0"/>
              <a:t>to the exam structure and how this will affect your </a:t>
            </a:r>
            <a:r>
              <a:rPr lang="en-GB" sz="2800" dirty="0" smtClean="0"/>
              <a:t>child</a:t>
            </a:r>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r>
              <a:rPr lang="en-GB" sz="2800" dirty="0" smtClean="0"/>
              <a:t>To know our </a:t>
            </a:r>
            <a:r>
              <a:rPr lang="en-GB" sz="2800" dirty="0"/>
              <a:t>main priorities for this year to continue to drive improvement</a:t>
            </a:r>
          </a:p>
        </p:txBody>
      </p:sp>
      <p:sp>
        <p:nvSpPr>
          <p:cNvPr id="6" name="Rectangle 5"/>
          <p:cNvSpPr/>
          <p:nvPr/>
        </p:nvSpPr>
        <p:spPr>
          <a:xfrm>
            <a:off x="5098488" y="269122"/>
            <a:ext cx="3942105" cy="523220"/>
          </a:xfrm>
          <a:prstGeom prst="rect">
            <a:avLst/>
          </a:prstGeom>
        </p:spPr>
        <p:txBody>
          <a:bodyPr wrap="none">
            <a:spAutoFit/>
          </a:bodyPr>
          <a:lstStyle/>
          <a:p>
            <a:pPr algn="ctr"/>
            <a:r>
              <a:rPr lang="en-US" sz="2800" b="1" dirty="0">
                <a:solidFill>
                  <a:schemeClr val="bg1"/>
                </a:solidFill>
                <a:latin typeface="Arial Narrow" panose="020B0606020202030204" pitchFamily="34" charset="0"/>
              </a:rPr>
              <a:t>Objectives for this evening</a:t>
            </a:r>
            <a:endParaRPr lang="en-US" sz="28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3289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22627"/>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318" t="18125" r="35016" b="9204"/>
          <a:stretch/>
        </p:blipFill>
        <p:spPr bwMode="auto">
          <a:xfrm>
            <a:off x="2327564" y="1876301"/>
            <a:ext cx="3990108" cy="466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21624" y="274638"/>
            <a:ext cx="5022375" cy="523220"/>
          </a:xfrm>
          <a:prstGeom prst="rect">
            <a:avLst/>
          </a:prstGeom>
          <a:noFill/>
        </p:spPr>
        <p:txBody>
          <a:bodyPr wrap="square" rtlCol="0">
            <a:spAutoFit/>
          </a:bodyPr>
          <a:lstStyle/>
          <a:p>
            <a:r>
              <a:rPr lang="en-GB" sz="2800" b="1" dirty="0" smtClean="0">
                <a:solidFill>
                  <a:schemeClr val="bg1"/>
                </a:solidFill>
              </a:rPr>
              <a:t>Changes to the exam structure</a:t>
            </a:r>
            <a:endParaRPr lang="en-GB" sz="2800" b="1" dirty="0">
              <a:solidFill>
                <a:schemeClr val="bg1"/>
              </a:solidFill>
            </a:endParaRPr>
          </a:p>
        </p:txBody>
      </p:sp>
    </p:spTree>
    <p:extLst>
      <p:ext uri="{BB962C8B-B14F-4D97-AF65-F5344CB8AC3E}">
        <p14:creationId xmlns:p14="http://schemas.microsoft.com/office/powerpoint/2010/main" val="215975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22627"/>
          </a:xfrm>
          <a:prstGeom prst="rect">
            <a:avLst/>
          </a:prstGeom>
        </p:spPr>
      </p:pic>
      <p:sp>
        <p:nvSpPr>
          <p:cNvPr id="4" name="Rectangle 3"/>
          <p:cNvSpPr/>
          <p:nvPr/>
        </p:nvSpPr>
        <p:spPr>
          <a:xfrm>
            <a:off x="979370" y="2786641"/>
            <a:ext cx="7185259" cy="523220"/>
          </a:xfrm>
          <a:prstGeom prst="rect">
            <a:avLst/>
          </a:prstGeom>
        </p:spPr>
        <p:txBody>
          <a:bodyPr wrap="square">
            <a:spAutoFit/>
          </a:bodyPr>
          <a:lstStyle/>
          <a:p>
            <a:pPr algn="ctr"/>
            <a:endParaRPr lang="en-US" sz="2800"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76800" y="2525695"/>
            <a:ext cx="3637645" cy="2796932"/>
          </a:xfrm>
        </p:spPr>
      </p:pic>
      <p:sp>
        <p:nvSpPr>
          <p:cNvPr id="7" name="Rectangle 6"/>
          <p:cNvSpPr/>
          <p:nvPr/>
        </p:nvSpPr>
        <p:spPr>
          <a:xfrm>
            <a:off x="4438521" y="193926"/>
            <a:ext cx="4075924" cy="707886"/>
          </a:xfrm>
          <a:prstGeom prst="rect">
            <a:avLst/>
          </a:prstGeom>
        </p:spPr>
        <p:txBody>
          <a:bodyPr wrap="none">
            <a:spAutoFit/>
          </a:bodyPr>
          <a:lstStyle/>
          <a:p>
            <a:r>
              <a:rPr lang="en-GB" sz="4000" b="1" dirty="0" smtClean="0">
                <a:solidFill>
                  <a:schemeClr val="bg1"/>
                </a:solidFill>
              </a:rPr>
              <a:t>Direction of Travel</a:t>
            </a:r>
            <a:endParaRPr lang="en-GB" sz="4000" b="1" dirty="0">
              <a:solidFill>
                <a:schemeClr val="bg1"/>
              </a:solidFill>
            </a:endParaRPr>
          </a:p>
        </p:txBody>
      </p:sp>
      <p:sp>
        <p:nvSpPr>
          <p:cNvPr id="6" name="TextBox 5"/>
          <p:cNvSpPr txBox="1"/>
          <p:nvPr/>
        </p:nvSpPr>
        <p:spPr>
          <a:xfrm>
            <a:off x="251012" y="2203964"/>
            <a:ext cx="4187509" cy="3170099"/>
          </a:xfrm>
          <a:prstGeom prst="rect">
            <a:avLst/>
          </a:prstGeom>
          <a:noFill/>
        </p:spPr>
        <p:txBody>
          <a:bodyPr wrap="square" rtlCol="0">
            <a:spAutoFit/>
          </a:bodyPr>
          <a:lstStyle/>
          <a:p>
            <a:r>
              <a:rPr lang="en-GB" sz="4000" dirty="0" smtClean="0"/>
              <a:t>Culture of high expectations  where we do not settle for mediocrity</a:t>
            </a:r>
            <a:endParaRPr lang="en-GB" sz="4000" dirty="0"/>
          </a:p>
        </p:txBody>
      </p:sp>
    </p:spTree>
    <p:extLst>
      <p:ext uri="{BB962C8B-B14F-4D97-AF65-F5344CB8AC3E}">
        <p14:creationId xmlns:p14="http://schemas.microsoft.com/office/powerpoint/2010/main" val="633188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322627"/>
          </a:xfrm>
          <a:prstGeom prst="rect">
            <a:avLst/>
          </a:prstGeom>
        </p:spPr>
      </p:pic>
      <p:sp>
        <p:nvSpPr>
          <p:cNvPr id="4" name="Rectangle 3"/>
          <p:cNvSpPr/>
          <p:nvPr/>
        </p:nvSpPr>
        <p:spPr>
          <a:xfrm>
            <a:off x="979370" y="2786641"/>
            <a:ext cx="7185259" cy="523220"/>
          </a:xfrm>
          <a:prstGeom prst="rect">
            <a:avLst/>
          </a:prstGeom>
        </p:spPr>
        <p:txBody>
          <a:bodyPr wrap="square">
            <a:spAutoFit/>
          </a:bodyPr>
          <a:lstStyle/>
          <a:p>
            <a:pPr algn="ctr"/>
            <a:endParaRPr lang="en-US" sz="2800" dirty="0"/>
          </a:p>
        </p:txBody>
      </p:sp>
      <p:sp>
        <p:nvSpPr>
          <p:cNvPr id="3" name="Content Placeholder 2"/>
          <p:cNvSpPr>
            <a:spLocks noGrp="1"/>
          </p:cNvSpPr>
          <p:nvPr>
            <p:ph idx="1"/>
          </p:nvPr>
        </p:nvSpPr>
        <p:spPr>
          <a:xfrm>
            <a:off x="307072" y="2332037"/>
            <a:ext cx="8229600" cy="4525963"/>
          </a:xfrm>
        </p:spPr>
        <p:txBody>
          <a:bodyPr>
            <a:normAutofit fontScale="92500"/>
          </a:bodyPr>
          <a:lstStyle/>
          <a:p>
            <a:pPr lvl="0"/>
            <a:r>
              <a:rPr lang="en-GB" b="1" dirty="0"/>
              <a:t>Culture of high expectations where we don’t settle for mediocrity.</a:t>
            </a:r>
            <a:endParaRPr lang="en-GB" dirty="0"/>
          </a:p>
          <a:p>
            <a:pPr lvl="1"/>
            <a:r>
              <a:rPr lang="en-GB" dirty="0"/>
              <a:t>DIRT</a:t>
            </a:r>
          </a:p>
          <a:p>
            <a:pPr lvl="1"/>
            <a:r>
              <a:rPr lang="en-GB" dirty="0"/>
              <a:t>Equipment – books, pens, </a:t>
            </a:r>
            <a:r>
              <a:rPr lang="en-GB" dirty="0" smtClean="0"/>
              <a:t>homework</a:t>
            </a:r>
          </a:p>
          <a:p>
            <a:pPr lvl="1"/>
            <a:r>
              <a:rPr lang="en-GB" dirty="0"/>
              <a:t>L</a:t>
            </a:r>
            <a:r>
              <a:rPr lang="en-GB" dirty="0" smtClean="0"/>
              <a:t>evel </a:t>
            </a:r>
            <a:r>
              <a:rPr lang="en-GB" dirty="0"/>
              <a:t>of challenge in lessons and for homework </a:t>
            </a:r>
            <a:r>
              <a:rPr lang="en-GB" dirty="0" smtClean="0"/>
              <a:t>tasks</a:t>
            </a:r>
            <a:endParaRPr lang="en-GB" dirty="0"/>
          </a:p>
          <a:p>
            <a:pPr lvl="1"/>
            <a:r>
              <a:rPr lang="en-GB" dirty="0"/>
              <a:t>To insist on the highest standards of behaviour, uniform, attendance and punctuality: students learn best in a calm and safe environment.</a:t>
            </a:r>
          </a:p>
          <a:p>
            <a:pPr marL="0" indent="0">
              <a:buNone/>
            </a:pPr>
            <a:r>
              <a:rPr lang="en-GB" dirty="0"/>
              <a:t> </a:t>
            </a:r>
          </a:p>
          <a:p>
            <a:endParaRPr lang="en-US" dirty="0" smtClean="0"/>
          </a:p>
        </p:txBody>
      </p:sp>
      <p:sp>
        <p:nvSpPr>
          <p:cNvPr id="5" name="Rectangle 4"/>
          <p:cNvSpPr/>
          <p:nvPr/>
        </p:nvSpPr>
        <p:spPr>
          <a:xfrm>
            <a:off x="5238024" y="321840"/>
            <a:ext cx="3298275" cy="584775"/>
          </a:xfrm>
          <a:prstGeom prst="rect">
            <a:avLst/>
          </a:prstGeom>
        </p:spPr>
        <p:txBody>
          <a:bodyPr wrap="none">
            <a:spAutoFit/>
          </a:bodyPr>
          <a:lstStyle/>
          <a:p>
            <a:r>
              <a:rPr lang="en-GB" sz="3200" b="1" dirty="0">
                <a:solidFill>
                  <a:schemeClr val="bg1"/>
                </a:solidFill>
              </a:rPr>
              <a:t>Direction of Travel</a:t>
            </a:r>
          </a:p>
        </p:txBody>
      </p:sp>
    </p:spTree>
    <p:extLst>
      <p:ext uri="{BB962C8B-B14F-4D97-AF65-F5344CB8AC3E}">
        <p14:creationId xmlns:p14="http://schemas.microsoft.com/office/powerpoint/2010/main" val="2229895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27" t="34215" r="38292" b="9838"/>
          <a:stretch/>
        </p:blipFill>
        <p:spPr bwMode="auto">
          <a:xfrm>
            <a:off x="226842" y="401444"/>
            <a:ext cx="8671832" cy="628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471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22627"/>
          </a:xfrm>
          <a:prstGeom prst="rect">
            <a:avLst/>
          </a:prstGeom>
        </p:spPr>
      </p:pic>
      <p:sp>
        <p:nvSpPr>
          <p:cNvPr id="4" name="Rectangle 3"/>
          <p:cNvSpPr/>
          <p:nvPr/>
        </p:nvSpPr>
        <p:spPr>
          <a:xfrm>
            <a:off x="979370" y="2786641"/>
            <a:ext cx="7185259" cy="523220"/>
          </a:xfrm>
          <a:prstGeom prst="rect">
            <a:avLst/>
          </a:prstGeom>
        </p:spPr>
        <p:txBody>
          <a:bodyPr wrap="square">
            <a:spAutoFit/>
          </a:bodyPr>
          <a:lstStyle/>
          <a:p>
            <a:pPr algn="ctr"/>
            <a:endParaRPr lang="en-US" sz="2800" dirty="0"/>
          </a:p>
        </p:txBody>
      </p:sp>
      <p:sp>
        <p:nvSpPr>
          <p:cNvPr id="7" name="Rectangle 6"/>
          <p:cNvSpPr/>
          <p:nvPr/>
        </p:nvSpPr>
        <p:spPr>
          <a:xfrm>
            <a:off x="4438521" y="193926"/>
            <a:ext cx="4075924" cy="707886"/>
          </a:xfrm>
          <a:prstGeom prst="rect">
            <a:avLst/>
          </a:prstGeom>
        </p:spPr>
        <p:txBody>
          <a:bodyPr wrap="none">
            <a:spAutoFit/>
          </a:bodyPr>
          <a:lstStyle/>
          <a:p>
            <a:r>
              <a:rPr lang="en-GB" sz="4000" b="1" dirty="0" smtClean="0">
                <a:solidFill>
                  <a:schemeClr val="bg1"/>
                </a:solidFill>
              </a:rPr>
              <a:t>Direction of Travel</a:t>
            </a:r>
            <a:endParaRPr lang="en-GB" sz="4000" b="1" dirty="0">
              <a:solidFill>
                <a:schemeClr val="bg1"/>
              </a:solidFill>
            </a:endParaRPr>
          </a:p>
        </p:txBody>
      </p:sp>
      <p:sp>
        <p:nvSpPr>
          <p:cNvPr id="3" name="Content Placeholder 2"/>
          <p:cNvSpPr>
            <a:spLocks noGrp="1"/>
          </p:cNvSpPr>
          <p:nvPr>
            <p:ph idx="1"/>
          </p:nvPr>
        </p:nvSpPr>
        <p:spPr>
          <a:xfrm>
            <a:off x="332204" y="2071799"/>
            <a:ext cx="4106317" cy="4940766"/>
          </a:xfrm>
        </p:spPr>
        <p:txBody>
          <a:bodyPr>
            <a:normAutofit/>
          </a:bodyPr>
          <a:lstStyle/>
          <a:p>
            <a:pPr marL="0" indent="0">
              <a:buNone/>
            </a:pPr>
            <a:r>
              <a:rPr lang="en-US" sz="3000" dirty="0" smtClean="0"/>
              <a:t>Creating </a:t>
            </a:r>
            <a:r>
              <a:rPr lang="en-US" sz="3000" dirty="0"/>
              <a:t>a </a:t>
            </a:r>
            <a:r>
              <a:rPr lang="en-US" sz="3000" b="1" dirty="0">
                <a:solidFill>
                  <a:srgbClr val="FF0000"/>
                </a:solidFill>
              </a:rPr>
              <a:t>deep learning culture </a:t>
            </a:r>
            <a:r>
              <a:rPr lang="en-US" sz="3000" dirty="0"/>
              <a:t>where the default student position is an acceptance of the need to work hard, at home and in class, where the aspirations for success are </a:t>
            </a:r>
            <a:r>
              <a:rPr lang="en-US" sz="3000" dirty="0" smtClean="0"/>
              <a:t>high</a:t>
            </a:r>
            <a:r>
              <a:rPr lang="en-US" sz="3000" dirty="0"/>
              <a:t>.</a:t>
            </a:r>
          </a:p>
          <a:p>
            <a:pPr>
              <a:buFont typeface="Arial" panose="020B0604020202020204" pitchFamily="34" charset="0"/>
              <a:buChar char="•"/>
            </a:pPr>
            <a:endParaRPr lang="en-US" sz="2400" b="1" dirty="0"/>
          </a:p>
          <a:p>
            <a:pPr>
              <a:buFont typeface="Arial" panose="020B0604020202020204" pitchFamily="34" charset="0"/>
              <a:buChar char="•"/>
            </a:pPr>
            <a:endParaRPr lang="en-GB" b="1" dirty="0"/>
          </a:p>
          <a:p>
            <a:endParaRPr lang="en-GB"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71799"/>
            <a:ext cx="4193627" cy="4178499"/>
          </a:xfrm>
          <a:prstGeom prst="rect">
            <a:avLst/>
          </a:prstGeom>
        </p:spPr>
      </p:pic>
    </p:spTree>
    <p:extLst>
      <p:ext uri="{BB962C8B-B14F-4D97-AF65-F5344CB8AC3E}">
        <p14:creationId xmlns:p14="http://schemas.microsoft.com/office/powerpoint/2010/main" val="807963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57"/>
            <a:ext cx="9144000" cy="4867564"/>
          </a:xfrm>
          <a:prstGeom prst="rect">
            <a:avLst/>
          </a:prstGeom>
        </p:spPr>
      </p:pic>
      <p:sp>
        <p:nvSpPr>
          <p:cNvPr id="4" name="Rectangle 3"/>
          <p:cNvSpPr/>
          <p:nvPr/>
        </p:nvSpPr>
        <p:spPr>
          <a:xfrm>
            <a:off x="4862286" y="67810"/>
            <a:ext cx="4876800" cy="584775"/>
          </a:xfrm>
          <a:prstGeom prst="rect">
            <a:avLst/>
          </a:prstGeom>
        </p:spPr>
        <p:txBody>
          <a:bodyPr wrap="square">
            <a:spAutoFit/>
          </a:bodyPr>
          <a:lstStyle/>
          <a:p>
            <a:r>
              <a:rPr lang="en-GB" sz="3200" dirty="0" smtClean="0">
                <a:solidFill>
                  <a:schemeClr val="bg1"/>
                </a:solidFill>
                <a:latin typeface="Eras Demi ITC" panose="020B0805030504020804" pitchFamily="34" charset="0"/>
              </a:rPr>
              <a:t>Character</a:t>
            </a:r>
            <a:r>
              <a:rPr lang="en-GB" sz="2400" dirty="0" smtClean="0">
                <a:solidFill>
                  <a:schemeClr val="bg1"/>
                </a:solidFill>
                <a:latin typeface="Eras Demi ITC" panose="020B0805030504020804" pitchFamily="34" charset="0"/>
              </a:rPr>
              <a:t> </a:t>
            </a:r>
            <a:r>
              <a:rPr lang="en-GB" sz="3200" dirty="0" smtClean="0">
                <a:solidFill>
                  <a:schemeClr val="bg1"/>
                </a:solidFill>
                <a:latin typeface="Eras Demi ITC" panose="020B0805030504020804" pitchFamily="34" charset="0"/>
              </a:rPr>
              <a:t>Education</a:t>
            </a:r>
            <a:endParaRPr lang="en-GB" sz="2400" dirty="0">
              <a:solidFill>
                <a:schemeClr val="bg1"/>
              </a:solidFill>
              <a:latin typeface="Eras Demi ITC" panose="020B0805030504020804" pitchFamily="34" charset="0"/>
            </a:endParaRPr>
          </a:p>
        </p:txBody>
      </p:sp>
      <p:sp>
        <p:nvSpPr>
          <p:cNvPr id="8" name="TextBox 7"/>
          <p:cNvSpPr txBox="1"/>
          <p:nvPr/>
        </p:nvSpPr>
        <p:spPr>
          <a:xfrm>
            <a:off x="435430" y="1653828"/>
            <a:ext cx="8650922" cy="1077218"/>
          </a:xfrm>
          <a:prstGeom prst="rect">
            <a:avLst/>
          </a:prstGeom>
          <a:noFill/>
          <a:ln w="28575">
            <a:noFill/>
          </a:ln>
        </p:spPr>
        <p:txBody>
          <a:bodyPr wrap="square" rtlCol="0">
            <a:spAutoFit/>
          </a:bodyPr>
          <a:lstStyle/>
          <a:p>
            <a:pPr algn="ctr"/>
            <a:r>
              <a:rPr lang="en-GB" sz="2800" dirty="0">
                <a:latin typeface="Comic Sans MS" panose="030F0702030302020204" pitchFamily="66" charset="0"/>
              </a:rPr>
              <a:t>‘</a:t>
            </a:r>
            <a:r>
              <a:rPr lang="en-GB" sz="3200" dirty="0">
                <a:latin typeface="Comic Sans MS" panose="030F0702030302020204" pitchFamily="66" charset="0"/>
              </a:rPr>
              <a:t>Good character is the foundation for improved attainment and human flourishing.’</a:t>
            </a:r>
            <a:endParaRPr lang="en-GB" sz="3200" dirty="0" smtClean="0">
              <a:latin typeface="Comic Sans MS" panose="030F0702030302020204" pitchFamily="66"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7536" b="6180"/>
          <a:stretch/>
        </p:blipFill>
        <p:spPr>
          <a:xfrm>
            <a:off x="1383209" y="3070288"/>
            <a:ext cx="6755363" cy="3730172"/>
          </a:xfrm>
          <a:prstGeom prst="rect">
            <a:avLst/>
          </a:prstGeom>
        </p:spPr>
      </p:pic>
    </p:spTree>
    <p:extLst>
      <p:ext uri="{BB962C8B-B14F-4D97-AF65-F5344CB8AC3E}">
        <p14:creationId xmlns:p14="http://schemas.microsoft.com/office/powerpoint/2010/main" val="1361528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42"/>
            <a:ext cx="9144000" cy="4867564"/>
          </a:xfrm>
          <a:prstGeom prst="rect">
            <a:avLst/>
          </a:prstGeom>
        </p:spPr>
      </p:pic>
      <p:sp>
        <p:nvSpPr>
          <p:cNvPr id="4" name="Rectangle 3"/>
          <p:cNvSpPr/>
          <p:nvPr/>
        </p:nvSpPr>
        <p:spPr>
          <a:xfrm>
            <a:off x="4093029" y="33232"/>
            <a:ext cx="5050971" cy="584775"/>
          </a:xfrm>
          <a:prstGeom prst="rect">
            <a:avLst/>
          </a:prstGeom>
        </p:spPr>
        <p:txBody>
          <a:bodyPr wrap="square">
            <a:spAutoFit/>
          </a:bodyPr>
          <a:lstStyle/>
          <a:p>
            <a:r>
              <a:rPr lang="en-GB" sz="3200" dirty="0" smtClean="0">
                <a:solidFill>
                  <a:schemeClr val="bg1"/>
                </a:solidFill>
                <a:latin typeface="Eras Demi ITC" panose="020B0805030504020804" pitchFamily="34" charset="0"/>
              </a:rPr>
              <a:t>TUTORIAL PROGRAMME</a:t>
            </a:r>
          </a:p>
        </p:txBody>
      </p:sp>
      <p:sp>
        <p:nvSpPr>
          <p:cNvPr id="5" name="TextBox 4"/>
          <p:cNvSpPr txBox="1"/>
          <p:nvPr/>
        </p:nvSpPr>
        <p:spPr>
          <a:xfrm>
            <a:off x="120939" y="1595021"/>
            <a:ext cx="5587999" cy="3046988"/>
          </a:xfrm>
          <a:prstGeom prst="rect">
            <a:avLst/>
          </a:prstGeom>
          <a:noFill/>
          <a:ln w="28575">
            <a:noFill/>
          </a:ln>
        </p:spPr>
        <p:txBody>
          <a:bodyPr wrap="square" rtlCol="0">
            <a:spAutoFit/>
          </a:bodyPr>
          <a:lstStyle/>
          <a:p>
            <a:pPr marL="914400" lvl="1" indent="-457200">
              <a:buFontTx/>
              <a:buChar char="-"/>
            </a:pPr>
            <a:r>
              <a:rPr lang="en-GB" sz="2400" dirty="0" smtClean="0">
                <a:latin typeface="Comic Sans MS" panose="030F0702030302020204" pitchFamily="66" charset="0"/>
              </a:rPr>
              <a:t>Character education</a:t>
            </a:r>
          </a:p>
          <a:p>
            <a:pPr marL="914400" lvl="1" indent="-457200">
              <a:buFontTx/>
              <a:buChar char="-"/>
            </a:pPr>
            <a:r>
              <a:rPr lang="en-GB" sz="2400" dirty="0" smtClean="0">
                <a:latin typeface="Comic Sans MS" panose="030F0702030302020204" pitchFamily="66" charset="0"/>
              </a:rPr>
              <a:t>CEG</a:t>
            </a:r>
          </a:p>
          <a:p>
            <a:pPr marL="914400" lvl="1" indent="-457200">
              <a:buFontTx/>
              <a:buChar char="-"/>
            </a:pPr>
            <a:r>
              <a:rPr lang="en-GB" sz="2400" dirty="0" smtClean="0">
                <a:latin typeface="Comic Sans MS" panose="030F0702030302020204" pitchFamily="66" charset="0"/>
              </a:rPr>
              <a:t>Study skills </a:t>
            </a:r>
          </a:p>
          <a:p>
            <a:pPr marL="914400" lvl="1" indent="-457200">
              <a:buFontTx/>
              <a:buChar char="-"/>
            </a:pPr>
            <a:r>
              <a:rPr lang="en-GB" sz="2400" dirty="0" smtClean="0">
                <a:latin typeface="Comic Sans MS" panose="030F0702030302020204" pitchFamily="66" charset="0"/>
              </a:rPr>
              <a:t>Numeracy and personal Finance</a:t>
            </a:r>
          </a:p>
          <a:p>
            <a:pPr marL="914400" lvl="1" indent="-457200">
              <a:buFontTx/>
              <a:buChar char="-"/>
            </a:pPr>
            <a:r>
              <a:rPr lang="en-GB" sz="2400" dirty="0" smtClean="0">
                <a:latin typeface="Comic Sans MS" panose="030F0702030302020204" pitchFamily="66" charset="0"/>
              </a:rPr>
              <a:t>Literacy</a:t>
            </a:r>
          </a:p>
          <a:p>
            <a:pPr marL="914400" lvl="1" indent="-457200">
              <a:buFontTx/>
              <a:buChar char="-"/>
            </a:pPr>
            <a:r>
              <a:rPr lang="en-GB" sz="2400" dirty="0" smtClean="0">
                <a:latin typeface="Comic Sans MS" panose="030F0702030302020204" pitchFamily="66" charset="0"/>
              </a:rPr>
              <a:t>Volunteer week</a:t>
            </a:r>
          </a:p>
          <a:p>
            <a:pPr marL="914400" lvl="1" indent="-457200">
              <a:buFontTx/>
              <a:buChar char="-"/>
            </a:pPr>
            <a:r>
              <a:rPr lang="en-GB" sz="2400" dirty="0" smtClean="0">
                <a:latin typeface="Comic Sans MS" panose="030F0702030302020204" pitchFamily="66" charset="0"/>
              </a:rPr>
              <a:t>Silent reading Fridays and </a:t>
            </a:r>
          </a:p>
          <a:p>
            <a:pPr lvl="1"/>
            <a:r>
              <a:rPr lang="en-GB" sz="2400" dirty="0">
                <a:latin typeface="Comic Sans MS" panose="030F0702030302020204" pitchFamily="66" charset="0"/>
              </a:rPr>
              <a:t> </a:t>
            </a:r>
            <a:r>
              <a:rPr lang="en-GB" sz="2400" dirty="0" smtClean="0">
                <a:latin typeface="Comic Sans MS" panose="030F0702030302020204" pitchFamily="66" charset="0"/>
              </a:rPr>
              <a:t>    whole school reading week</a:t>
            </a:r>
          </a:p>
        </p:txBody>
      </p:sp>
      <p:pic>
        <p:nvPicPr>
          <p:cNvPr id="7" name="Picture 6"/>
          <p:cNvPicPr>
            <a:picLocks noChangeAspect="1"/>
          </p:cNvPicPr>
          <p:nvPr/>
        </p:nvPicPr>
        <p:blipFill rotWithShape="1">
          <a:blip r:embed="rId4"/>
          <a:srcRect l="24231" t="24020" r="9687" b="9748"/>
          <a:stretch/>
        </p:blipFill>
        <p:spPr>
          <a:xfrm>
            <a:off x="837369" y="4716644"/>
            <a:ext cx="3698119" cy="2083861"/>
          </a:xfrm>
          <a:prstGeom prst="rect">
            <a:avLst/>
          </a:prstGeom>
          <a:ln w="38100">
            <a:solidFill>
              <a:schemeClr val="tx1"/>
            </a:solidFill>
          </a:ln>
        </p:spPr>
      </p:pic>
      <p:pic>
        <p:nvPicPr>
          <p:cNvPr id="8" name="Picture 7"/>
          <p:cNvPicPr>
            <a:picLocks noChangeAspect="1"/>
          </p:cNvPicPr>
          <p:nvPr/>
        </p:nvPicPr>
        <p:blipFill>
          <a:blip r:embed="rId5"/>
          <a:stretch>
            <a:fillRect/>
          </a:stretch>
        </p:blipFill>
        <p:spPr>
          <a:xfrm>
            <a:off x="5708938" y="2025848"/>
            <a:ext cx="3314124" cy="4667278"/>
          </a:xfrm>
          <a:prstGeom prst="rect">
            <a:avLst/>
          </a:prstGeom>
        </p:spPr>
      </p:pic>
    </p:spTree>
    <p:extLst>
      <p:ext uri="{BB962C8B-B14F-4D97-AF65-F5344CB8AC3E}">
        <p14:creationId xmlns:p14="http://schemas.microsoft.com/office/powerpoint/2010/main" val="3895591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867564"/>
          </a:xfrm>
          <a:prstGeom prst="rect">
            <a:avLst/>
          </a:prstGeom>
        </p:spPr>
      </p:pic>
      <p:sp>
        <p:nvSpPr>
          <p:cNvPr id="4" name="Rectangle 3"/>
          <p:cNvSpPr/>
          <p:nvPr/>
        </p:nvSpPr>
        <p:spPr>
          <a:xfrm>
            <a:off x="145143" y="1930374"/>
            <a:ext cx="8998857" cy="830997"/>
          </a:xfrm>
          <a:prstGeom prst="rect">
            <a:avLst/>
          </a:prstGeom>
        </p:spPr>
        <p:txBody>
          <a:bodyPr wrap="square">
            <a:spAutoFit/>
          </a:bodyPr>
          <a:lstStyle/>
          <a:p>
            <a:r>
              <a:rPr lang="en-GB" sz="2400" dirty="0" smtClean="0">
                <a:latin typeface="Eras Demi ITC" panose="020B0805030504020804" pitchFamily="34" charset="0"/>
              </a:rPr>
              <a:t>Careers Education, Independent Advice and Guidance</a:t>
            </a:r>
          </a:p>
          <a:p>
            <a:r>
              <a:rPr lang="en-GB" sz="2400" dirty="0" smtClean="0">
                <a:latin typeface="Eras Demi ITC" panose="020B0805030504020804" pitchFamily="34" charset="0"/>
              </a:rPr>
              <a:t>How </a:t>
            </a:r>
            <a:r>
              <a:rPr lang="en-GB" sz="2400" dirty="0">
                <a:latin typeface="Eras Demi ITC" panose="020B0805030504020804" pitchFamily="34" charset="0"/>
              </a:rPr>
              <a:t>do we support career </a:t>
            </a:r>
            <a:r>
              <a:rPr lang="en-GB" sz="2400" dirty="0" smtClean="0">
                <a:latin typeface="Eras Demi ITC" panose="020B0805030504020804" pitchFamily="34" charset="0"/>
              </a:rPr>
              <a:t>progression at </a:t>
            </a:r>
            <a:r>
              <a:rPr lang="en-GB" sz="2400" dirty="0">
                <a:latin typeface="Eras Demi ITC" panose="020B0805030504020804" pitchFamily="34" charset="0"/>
              </a:rPr>
              <a:t>New Mills School?</a:t>
            </a:r>
          </a:p>
        </p:txBody>
      </p:sp>
      <p:sp>
        <p:nvSpPr>
          <p:cNvPr id="5" name="Rectangle 4"/>
          <p:cNvSpPr/>
          <p:nvPr/>
        </p:nvSpPr>
        <p:spPr>
          <a:xfrm>
            <a:off x="0" y="2610683"/>
            <a:ext cx="9042400" cy="4247317"/>
          </a:xfrm>
          <a:prstGeom prst="rect">
            <a:avLst/>
          </a:prstGeom>
        </p:spPr>
        <p:txBody>
          <a:bodyPr wrap="square">
            <a:spAutoFit/>
          </a:bodyPr>
          <a:lstStyle/>
          <a:p>
            <a:endParaRPr lang="en-GB" dirty="0"/>
          </a:p>
          <a:p>
            <a:pPr marL="342900" indent="-342900">
              <a:buFont typeface="Wingdings" panose="05000000000000000000" pitchFamily="2" charset="2"/>
              <a:buChar char="ü"/>
            </a:pPr>
            <a:r>
              <a:rPr lang="en-GB" sz="2800" dirty="0"/>
              <a:t>CEG </a:t>
            </a:r>
            <a:r>
              <a:rPr lang="en-GB" sz="2800" dirty="0" smtClean="0"/>
              <a:t>tutorials</a:t>
            </a:r>
          </a:p>
          <a:p>
            <a:pPr marL="342900" indent="-342900">
              <a:buFont typeface="Wingdings" panose="05000000000000000000" pitchFamily="2" charset="2"/>
              <a:buChar char="ü"/>
            </a:pPr>
            <a:r>
              <a:rPr lang="en-GB" sz="2800" dirty="0" smtClean="0"/>
              <a:t>Careers </a:t>
            </a:r>
            <a:r>
              <a:rPr lang="en-GB" sz="2800" dirty="0"/>
              <a:t>library </a:t>
            </a:r>
            <a:r>
              <a:rPr lang="en-GB" sz="2800" dirty="0" smtClean="0"/>
              <a:t>and noticeboard</a:t>
            </a:r>
          </a:p>
          <a:p>
            <a:pPr marL="342900" indent="-342900">
              <a:buFont typeface="Wingdings" panose="05000000000000000000" pitchFamily="2" charset="2"/>
              <a:buChar char="ü"/>
            </a:pPr>
            <a:r>
              <a:rPr lang="en-GB" sz="2800" dirty="0" smtClean="0"/>
              <a:t>Access to an Independent Career’s Advisor from Y7</a:t>
            </a:r>
          </a:p>
          <a:p>
            <a:pPr marL="342900" indent="-342900">
              <a:buFont typeface="Wingdings" panose="05000000000000000000" pitchFamily="2" charset="2"/>
              <a:buChar char="ü"/>
            </a:pPr>
            <a:r>
              <a:rPr lang="en-GB" sz="2800" dirty="0" smtClean="0"/>
              <a:t>E-mail communication between parents, students and the careers advisor</a:t>
            </a:r>
          </a:p>
          <a:p>
            <a:pPr marL="342900" indent="-342900">
              <a:buFont typeface="Wingdings" panose="05000000000000000000" pitchFamily="2" charset="2"/>
              <a:buChar char="ü"/>
            </a:pPr>
            <a:r>
              <a:rPr lang="en-GB" sz="2800" dirty="0" smtClean="0"/>
              <a:t>Dedicated </a:t>
            </a:r>
            <a:r>
              <a:rPr lang="en-GB" sz="2800" dirty="0"/>
              <a:t>careers section on the school </a:t>
            </a:r>
            <a:r>
              <a:rPr lang="en-GB" sz="2800" dirty="0" smtClean="0"/>
              <a:t>website</a:t>
            </a:r>
          </a:p>
          <a:p>
            <a:pPr marL="342900" indent="-342900">
              <a:buFont typeface="Wingdings" panose="05000000000000000000" pitchFamily="2" charset="2"/>
              <a:buChar char="ü"/>
            </a:pPr>
            <a:r>
              <a:rPr lang="en-GB" sz="2800" dirty="0"/>
              <a:t>R</a:t>
            </a:r>
            <a:r>
              <a:rPr lang="en-GB" sz="2800" dirty="0" smtClean="0"/>
              <a:t>ecognition </a:t>
            </a:r>
            <a:r>
              <a:rPr lang="en-GB" sz="2800" dirty="0"/>
              <a:t>of National Careers </a:t>
            </a:r>
            <a:r>
              <a:rPr lang="en-GB" sz="2800" dirty="0" smtClean="0"/>
              <a:t>Week</a:t>
            </a:r>
          </a:p>
          <a:p>
            <a:pPr marL="342900" indent="-342900">
              <a:buFont typeface="Wingdings" panose="05000000000000000000" pitchFamily="2" charset="2"/>
              <a:buChar char="ü"/>
            </a:pPr>
            <a:r>
              <a:rPr lang="en-GB" sz="2800" dirty="0" smtClean="0"/>
              <a:t>Year 9 Options Awareness Day</a:t>
            </a:r>
          </a:p>
          <a:p>
            <a:pPr marL="342900" indent="-342900">
              <a:buFont typeface="Wingdings" panose="05000000000000000000" pitchFamily="2" charset="2"/>
              <a:buChar char="ü"/>
            </a:pPr>
            <a:r>
              <a:rPr lang="en-GB" sz="2800" dirty="0" smtClean="0"/>
              <a:t>Futures Week and Work Experience</a:t>
            </a:r>
            <a:endParaRPr lang="en-GB" sz="2800" dirty="0"/>
          </a:p>
        </p:txBody>
      </p:sp>
      <p:sp>
        <p:nvSpPr>
          <p:cNvPr id="6" name="Rectangle 5"/>
          <p:cNvSpPr/>
          <p:nvPr/>
        </p:nvSpPr>
        <p:spPr>
          <a:xfrm>
            <a:off x="6995886" y="130407"/>
            <a:ext cx="2046514" cy="769441"/>
          </a:xfrm>
          <a:prstGeom prst="rect">
            <a:avLst/>
          </a:prstGeom>
        </p:spPr>
        <p:txBody>
          <a:bodyPr wrap="square">
            <a:spAutoFit/>
          </a:bodyPr>
          <a:lstStyle/>
          <a:p>
            <a:r>
              <a:rPr lang="en-GB" sz="4400" dirty="0" smtClean="0">
                <a:solidFill>
                  <a:schemeClr val="bg1"/>
                </a:solidFill>
                <a:latin typeface="Eras Demi ITC" panose="020B0805030504020804" pitchFamily="34" charset="0"/>
              </a:rPr>
              <a:t>CEIAG</a:t>
            </a:r>
            <a:endParaRPr lang="en-GB" sz="4400" dirty="0">
              <a:solidFill>
                <a:schemeClr val="bg1"/>
              </a:solidFill>
              <a:latin typeface="Eras Demi ITC" panose="020B0805030504020804" pitchFamily="34" charset="0"/>
            </a:endParaRPr>
          </a:p>
        </p:txBody>
      </p:sp>
    </p:spTree>
    <p:extLst>
      <p:ext uri="{BB962C8B-B14F-4D97-AF65-F5344CB8AC3E}">
        <p14:creationId xmlns:p14="http://schemas.microsoft.com/office/powerpoint/2010/main" val="622660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867564"/>
          </a:xfrm>
          <a:prstGeom prst="rect">
            <a:avLst/>
          </a:prstGeom>
        </p:spPr>
      </p:pic>
      <p:sp>
        <p:nvSpPr>
          <p:cNvPr id="6" name="Title 5"/>
          <p:cNvSpPr>
            <a:spLocks noGrp="1"/>
          </p:cNvSpPr>
          <p:nvPr>
            <p:ph type="title"/>
          </p:nvPr>
        </p:nvSpPr>
        <p:spPr>
          <a:xfrm>
            <a:off x="3711388" y="274638"/>
            <a:ext cx="4975412" cy="1143000"/>
          </a:xfrm>
        </p:spPr>
        <p:txBody>
          <a:bodyPr>
            <a:normAutofit fontScale="90000"/>
          </a:bodyPr>
          <a:lstStyle/>
          <a:p>
            <a:r>
              <a:rPr lang="en-GB" b="1" dirty="0">
                <a:solidFill>
                  <a:schemeClr val="bg1"/>
                </a:solidFill>
              </a:rPr>
              <a:t>Direction of Travel</a:t>
            </a:r>
            <a:br>
              <a:rPr lang="en-GB" b="1" dirty="0">
                <a:solidFill>
                  <a:schemeClr val="bg1"/>
                </a:solidFill>
              </a:rPr>
            </a:br>
            <a:endParaRPr lang="en-GB" dirty="0"/>
          </a:p>
        </p:txBody>
      </p:sp>
      <p:sp>
        <p:nvSpPr>
          <p:cNvPr id="7" name="Content Placeholder 6"/>
          <p:cNvSpPr>
            <a:spLocks noGrp="1"/>
          </p:cNvSpPr>
          <p:nvPr>
            <p:ph idx="1"/>
          </p:nvPr>
        </p:nvSpPr>
        <p:spPr>
          <a:xfrm>
            <a:off x="331694" y="2030506"/>
            <a:ext cx="8229600" cy="4525963"/>
          </a:xfrm>
        </p:spPr>
        <p:txBody>
          <a:bodyPr>
            <a:normAutofit fontScale="85000" lnSpcReduction="20000"/>
          </a:bodyPr>
          <a:lstStyle/>
          <a:p>
            <a:pPr lvl="0"/>
            <a:r>
              <a:rPr lang="en-GB" sz="3800" b="1" dirty="0"/>
              <a:t>Quality and accuracy of assessment </a:t>
            </a:r>
            <a:endParaRPr lang="en-GB" sz="3800" dirty="0"/>
          </a:p>
          <a:p>
            <a:pPr lvl="1"/>
            <a:r>
              <a:rPr lang="en-GB" dirty="0"/>
              <a:t>Assessments need to be rigorous and formative – students need to learn from these assessments in order to progress and they should inform future teacher planning</a:t>
            </a:r>
          </a:p>
          <a:p>
            <a:pPr lvl="1"/>
            <a:r>
              <a:rPr lang="en-GB" dirty="0"/>
              <a:t>Assessments need to produce reliable data from which we can make accurate judgements about students’ likely outcomes and therefore the necessary interventions within the classroom</a:t>
            </a:r>
          </a:p>
          <a:p>
            <a:pPr lvl="1"/>
            <a:r>
              <a:rPr lang="en-GB" dirty="0"/>
              <a:t>With changes to the exam structure, curriculum and pedagogy need to explicitly focus on developing knowledge acquisition and retention and students’ capacity to express their ideas. </a:t>
            </a:r>
          </a:p>
          <a:p>
            <a:pPr marL="0" indent="0">
              <a:buNone/>
            </a:pPr>
            <a:r>
              <a:rPr lang="en-GB" b="1" dirty="0"/>
              <a:t> </a:t>
            </a:r>
            <a:endParaRPr lang="en-GB" dirty="0"/>
          </a:p>
          <a:p>
            <a:endParaRPr lang="en-GB" dirty="0"/>
          </a:p>
        </p:txBody>
      </p:sp>
    </p:spTree>
    <p:extLst>
      <p:ext uri="{BB962C8B-B14F-4D97-AF65-F5344CB8AC3E}">
        <p14:creationId xmlns:p14="http://schemas.microsoft.com/office/powerpoint/2010/main" val="141960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34526"/>
          </a:xfrm>
          <a:prstGeom prst="rect">
            <a:avLst/>
          </a:prstGeom>
        </p:spPr>
      </p:pic>
      <p:sp>
        <p:nvSpPr>
          <p:cNvPr id="8" name="Title 7"/>
          <p:cNvSpPr>
            <a:spLocks noGrp="1"/>
          </p:cNvSpPr>
          <p:nvPr>
            <p:ph type="title"/>
          </p:nvPr>
        </p:nvSpPr>
        <p:spPr>
          <a:xfrm>
            <a:off x="3155577" y="-322730"/>
            <a:ext cx="8229600" cy="1143000"/>
          </a:xfrm>
        </p:spPr>
        <p:txBody>
          <a:bodyPr>
            <a:normAutofit fontScale="90000"/>
          </a:bodyPr>
          <a:lstStyle/>
          <a:p>
            <a:pPr algn="l"/>
            <a:r>
              <a:rPr lang="en-GB" dirty="0" smtClean="0"/>
              <a:t/>
            </a:r>
            <a:br>
              <a:rPr lang="en-GB" dirty="0" smtClean="0"/>
            </a:br>
            <a:r>
              <a:rPr lang="en-GB" dirty="0" smtClean="0"/>
              <a:t/>
            </a:r>
            <a:br>
              <a:rPr lang="en-GB" dirty="0" smtClean="0"/>
            </a:br>
            <a:r>
              <a:rPr lang="en-GB" dirty="0"/>
              <a:t> </a:t>
            </a:r>
            <a:r>
              <a:rPr lang="en-GB" dirty="0" smtClean="0"/>
              <a:t>        </a:t>
            </a:r>
            <a:r>
              <a:rPr lang="en-GB" dirty="0" smtClean="0">
                <a:solidFill>
                  <a:schemeClr val="bg1"/>
                </a:solidFill>
              </a:rPr>
              <a:t>The right direction</a:t>
            </a:r>
            <a:r>
              <a:rPr lang="en-GB" dirty="0">
                <a:solidFill>
                  <a:schemeClr val="bg1"/>
                </a:solidFill>
              </a:rPr>
              <a:t/>
            </a:r>
            <a:br>
              <a:rPr lang="en-GB" dirty="0">
                <a:solidFill>
                  <a:schemeClr val="bg1"/>
                </a:solidFill>
              </a:rPr>
            </a:br>
            <a:endParaRPr lang="en-GB" dirty="0">
              <a:solidFill>
                <a:schemeClr val="bg1"/>
              </a:solidFill>
            </a:endParaRPr>
          </a:p>
        </p:txBody>
      </p:sp>
      <p:sp>
        <p:nvSpPr>
          <p:cNvPr id="9" name="Content Placeholder 8"/>
          <p:cNvSpPr>
            <a:spLocks noGrp="1"/>
          </p:cNvSpPr>
          <p:nvPr>
            <p:ph idx="1"/>
          </p:nvPr>
        </p:nvSpPr>
        <p:spPr>
          <a:xfrm>
            <a:off x="277906" y="1994647"/>
            <a:ext cx="8229600" cy="4525963"/>
          </a:xfrm>
        </p:spPr>
        <p:txBody>
          <a:bodyPr>
            <a:normAutofit fontScale="92500"/>
          </a:bodyPr>
          <a:lstStyle/>
          <a:p>
            <a:r>
              <a:rPr lang="en-GB" dirty="0" smtClean="0"/>
              <a:t>A culture of high </a:t>
            </a:r>
            <a:r>
              <a:rPr lang="en-GB" dirty="0"/>
              <a:t>expectations  where we do not settle for </a:t>
            </a:r>
            <a:r>
              <a:rPr lang="en-GB" dirty="0" smtClean="0"/>
              <a:t>mediocrity</a:t>
            </a:r>
          </a:p>
          <a:p>
            <a:r>
              <a:rPr lang="en-US" dirty="0" smtClean="0"/>
              <a:t>A deep </a:t>
            </a:r>
            <a:r>
              <a:rPr lang="en-US" dirty="0"/>
              <a:t>learning </a:t>
            </a:r>
            <a:r>
              <a:rPr lang="en-US" dirty="0" smtClean="0"/>
              <a:t>and growth mindset </a:t>
            </a:r>
            <a:r>
              <a:rPr lang="en-US" dirty="0"/>
              <a:t>culture</a:t>
            </a:r>
            <a:r>
              <a:rPr lang="en-US" dirty="0" smtClean="0"/>
              <a:t> where </a:t>
            </a:r>
            <a:r>
              <a:rPr lang="en-GB" dirty="0" smtClean="0"/>
              <a:t>students</a:t>
            </a:r>
            <a:r>
              <a:rPr lang="en-GB" dirty="0"/>
              <a:t>’ accept that intelligence isn’t fixed </a:t>
            </a:r>
            <a:r>
              <a:rPr lang="en-GB" dirty="0" smtClean="0"/>
              <a:t>and if you work hard </a:t>
            </a:r>
            <a:r>
              <a:rPr lang="en-GB" dirty="0"/>
              <a:t>you can improve no matter what your starting point </a:t>
            </a:r>
            <a:endParaRPr lang="en-GB" dirty="0" smtClean="0"/>
          </a:p>
          <a:p>
            <a:r>
              <a:rPr lang="en-GB" dirty="0" smtClean="0"/>
              <a:t>Quality </a:t>
            </a:r>
            <a:r>
              <a:rPr lang="en-GB" dirty="0"/>
              <a:t>and </a:t>
            </a:r>
            <a:r>
              <a:rPr lang="en-GB" dirty="0" smtClean="0"/>
              <a:t>accurate assessments which provide formative feedback to support students’ improvement and therefore progress</a:t>
            </a:r>
            <a:endParaRPr lang="en-GB" dirty="0"/>
          </a:p>
          <a:p>
            <a:endParaRPr lang="en-US" dirty="0" smtClean="0"/>
          </a:p>
          <a:p>
            <a:endParaRPr lang="en-GB" dirty="0"/>
          </a:p>
          <a:p>
            <a:endParaRPr lang="en-GB" dirty="0" smtClean="0"/>
          </a:p>
          <a:p>
            <a:endParaRPr lang="en-GB" dirty="0"/>
          </a:p>
          <a:p>
            <a:pPr marL="0" indent="0">
              <a:buNone/>
            </a:pPr>
            <a:endParaRPr lang="en-GB" dirty="0"/>
          </a:p>
        </p:txBody>
      </p:sp>
    </p:spTree>
    <p:extLst>
      <p:ext uri="{BB962C8B-B14F-4D97-AF65-F5344CB8AC3E}">
        <p14:creationId xmlns:p14="http://schemas.microsoft.com/office/powerpoint/2010/main" val="3339691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34526"/>
          </a:xfrm>
          <a:prstGeom prst="rect">
            <a:avLst/>
          </a:prstGeom>
        </p:spPr>
      </p:pic>
      <p:sp>
        <p:nvSpPr>
          <p:cNvPr id="4" name="Rectangle 3"/>
          <p:cNvSpPr/>
          <p:nvPr/>
        </p:nvSpPr>
        <p:spPr>
          <a:xfrm>
            <a:off x="4073236" y="256214"/>
            <a:ext cx="4655128" cy="769441"/>
          </a:xfrm>
          <a:prstGeom prst="rect">
            <a:avLst/>
          </a:prstGeom>
        </p:spPr>
        <p:txBody>
          <a:bodyPr wrap="square">
            <a:spAutoFit/>
          </a:bodyPr>
          <a:lstStyle/>
          <a:p>
            <a:r>
              <a:rPr lang="en-US" sz="4400" dirty="0" smtClean="0">
                <a:solidFill>
                  <a:schemeClr val="bg1"/>
                </a:solidFill>
              </a:rPr>
              <a:t>Results headlines</a:t>
            </a:r>
            <a:endParaRPr lang="en-US" sz="440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414" y="1616915"/>
            <a:ext cx="2265680" cy="20528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41693"/>
            <a:ext cx="3277199" cy="271630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7122" y="3746482"/>
            <a:ext cx="3456878" cy="30974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058" y="4630717"/>
            <a:ext cx="2981982" cy="222728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4769" y="3551913"/>
            <a:ext cx="2443702" cy="1691316"/>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r="44695"/>
          <a:stretch/>
        </p:blipFill>
        <p:spPr>
          <a:xfrm>
            <a:off x="7193192" y="1441031"/>
            <a:ext cx="1950808" cy="2351569"/>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43739" t="6305" r="-3677" b="-38915"/>
          <a:stretch/>
        </p:blipFill>
        <p:spPr>
          <a:xfrm rot="5400000">
            <a:off x="3499869" y="941004"/>
            <a:ext cx="4374504" cy="300492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635078"/>
            <a:ext cx="3024769" cy="2506615"/>
          </a:xfrm>
          <a:prstGeom prst="rect">
            <a:avLst/>
          </a:prstGeom>
        </p:spPr>
      </p:pic>
    </p:spTree>
    <p:extLst>
      <p:ext uri="{BB962C8B-B14F-4D97-AF65-F5344CB8AC3E}">
        <p14:creationId xmlns:p14="http://schemas.microsoft.com/office/powerpoint/2010/main" val="1155649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idea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34526"/>
          </a:xfrm>
          <a:prstGeom prst="rect">
            <a:avLst/>
          </a:prstGeom>
        </p:spPr>
      </p:pic>
      <p:sp>
        <p:nvSpPr>
          <p:cNvPr id="4" name="Rectangle 3"/>
          <p:cNvSpPr/>
          <p:nvPr/>
        </p:nvSpPr>
        <p:spPr>
          <a:xfrm>
            <a:off x="3539613" y="256214"/>
            <a:ext cx="5188751" cy="769441"/>
          </a:xfrm>
          <a:prstGeom prst="rect">
            <a:avLst/>
          </a:prstGeom>
        </p:spPr>
        <p:txBody>
          <a:bodyPr wrap="square">
            <a:spAutoFit/>
          </a:bodyPr>
          <a:lstStyle/>
          <a:p>
            <a:r>
              <a:rPr lang="en-GB" sz="4400" dirty="0">
                <a:solidFill>
                  <a:schemeClr val="bg1"/>
                </a:solidFill>
              </a:rPr>
              <a:t>Key stage 4 measures</a:t>
            </a:r>
            <a:endParaRPr lang="en-US" sz="4400" dirty="0">
              <a:solidFill>
                <a:schemeClr val="bg1"/>
              </a:solidFill>
            </a:endParaRPr>
          </a:p>
        </p:txBody>
      </p:sp>
      <p:sp>
        <p:nvSpPr>
          <p:cNvPr id="6" name="Content Placeholder 2"/>
          <p:cNvSpPr txBox="1">
            <a:spLocks/>
          </p:cNvSpPr>
          <p:nvPr/>
        </p:nvSpPr>
        <p:spPr>
          <a:xfrm>
            <a:off x="166035" y="2138515"/>
            <a:ext cx="8811929" cy="42770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Arial"/>
              <a:buNone/>
              <a:defRPr/>
            </a:pPr>
            <a:r>
              <a:rPr lang="en-GB" sz="2400" dirty="0" smtClean="0"/>
              <a:t>New key stage 4 </a:t>
            </a:r>
            <a:r>
              <a:rPr lang="en-GB" altLang="en-US" sz="2400" dirty="0" smtClean="0"/>
              <a:t>measures </a:t>
            </a:r>
            <a:r>
              <a:rPr lang="en-GB" sz="2400" dirty="0" smtClean="0"/>
              <a:t>encourage a broad and balanced curriculum with a strong emphasis on an academic core</a:t>
            </a:r>
            <a:r>
              <a:rPr lang="en-GB" altLang="en-US" sz="2400" dirty="0" smtClean="0"/>
              <a:t>:</a:t>
            </a:r>
          </a:p>
          <a:p>
            <a:pPr marL="0" indent="0">
              <a:spcBef>
                <a:spcPts val="600"/>
              </a:spcBef>
              <a:buFont typeface="Arial"/>
              <a:buNone/>
              <a:defRPr/>
            </a:pPr>
            <a:endParaRPr lang="en-GB" altLang="en-US" sz="2400" dirty="0" smtClean="0"/>
          </a:p>
          <a:p>
            <a:pPr lvl="1">
              <a:spcBef>
                <a:spcPts val="600"/>
              </a:spcBef>
              <a:buFont typeface="Wingdings" panose="05000000000000000000" pitchFamily="2" charset="2"/>
              <a:buChar char="§"/>
            </a:pPr>
            <a:r>
              <a:rPr lang="en-GB" sz="2000" dirty="0" smtClean="0"/>
              <a:t>New focus on pupil progress – Progress 8 measures pupils’ progress in 8 qualifications. These are:</a:t>
            </a:r>
          </a:p>
          <a:p>
            <a:pPr lvl="1">
              <a:spcBef>
                <a:spcPts val="600"/>
              </a:spcBef>
              <a:buFont typeface="Wingdings" panose="05000000000000000000" pitchFamily="2" charset="2"/>
              <a:buChar char="§"/>
            </a:pPr>
            <a:endParaRPr lang="en-GB" sz="2400" dirty="0"/>
          </a:p>
          <a:p>
            <a:pPr lvl="1">
              <a:spcBef>
                <a:spcPts val="600"/>
              </a:spcBef>
              <a:buFont typeface="Wingdings" panose="05000000000000000000" pitchFamily="2" charset="2"/>
              <a:buChar char="§"/>
            </a:pPr>
            <a:endParaRPr lang="en-GB" sz="2300" dirty="0" smtClean="0"/>
          </a:p>
          <a:p>
            <a:pPr lvl="1">
              <a:spcBef>
                <a:spcPts val="600"/>
              </a:spcBef>
              <a:buFont typeface="Wingdings" panose="05000000000000000000" pitchFamily="2" charset="2"/>
              <a:buChar char="§"/>
            </a:pPr>
            <a:r>
              <a:rPr lang="en-GB" sz="2000" dirty="0" smtClean="0"/>
              <a:t>Attainment 8 measures pupils achievements in the same subjects</a:t>
            </a:r>
          </a:p>
          <a:p>
            <a:pPr lvl="1">
              <a:spcBef>
                <a:spcPts val="600"/>
              </a:spcBef>
              <a:buFont typeface="Wingdings" panose="05000000000000000000" pitchFamily="2" charset="2"/>
              <a:buChar char="§"/>
            </a:pPr>
            <a:r>
              <a:rPr lang="en-GB" sz="2000" dirty="0" smtClean="0"/>
              <a:t>Percentage of pupils achieving a ‘good pass’ in English and maths</a:t>
            </a:r>
          </a:p>
          <a:p>
            <a:pPr lvl="1">
              <a:spcBef>
                <a:spcPts val="600"/>
              </a:spcBef>
              <a:buFont typeface="Wingdings" panose="05000000000000000000" pitchFamily="2" charset="2"/>
              <a:buChar char="§"/>
            </a:pPr>
            <a:r>
              <a:rPr lang="en-GB" sz="2000" dirty="0" smtClean="0"/>
              <a:t>Percentage of pupils achieving the EBacc.</a:t>
            </a:r>
          </a:p>
          <a:p>
            <a:pPr marL="323850" lvl="1" indent="0">
              <a:spcBef>
                <a:spcPts val="600"/>
              </a:spcBef>
              <a:buFont typeface="Arial"/>
              <a:buNone/>
            </a:pPr>
            <a:endParaRPr lang="en-GB" sz="2000" dirty="0" smtClean="0"/>
          </a:p>
          <a:p>
            <a:pPr lvl="1">
              <a:spcBef>
                <a:spcPts val="600"/>
              </a:spcBef>
              <a:buFont typeface="Wingdings" panose="05000000000000000000" pitchFamily="2" charset="2"/>
              <a:buChar char="§"/>
            </a:pPr>
            <a:endParaRPr lang="en-GB" sz="2400" dirty="0" smtClean="0"/>
          </a:p>
          <a:p>
            <a:pPr lvl="1">
              <a:spcBef>
                <a:spcPts val="600"/>
              </a:spcBef>
              <a:buFont typeface="Wingdings" panose="05000000000000000000" pitchFamily="2" charset="2"/>
              <a:buChar char="§"/>
            </a:pPr>
            <a:endParaRPr lang="en-GB" sz="2400" dirty="0" smtClean="0"/>
          </a:p>
          <a:p>
            <a:pPr marL="646113" lvl="2" indent="0">
              <a:spcBef>
                <a:spcPts val="600"/>
              </a:spcBef>
              <a:buFont typeface="Arial"/>
              <a:buNone/>
            </a:pPr>
            <a:endParaRPr lang="en-GB" dirty="0" smtClean="0"/>
          </a:p>
          <a:p>
            <a:pPr marL="0" lvl="1" indent="0">
              <a:buFont typeface="Arial"/>
              <a:buNone/>
              <a:defRPr/>
            </a:pPr>
            <a:endParaRPr lang="en-GB" sz="2400" dirty="0" smtClean="0"/>
          </a:p>
          <a:p>
            <a:pPr marL="323850" lvl="1" indent="0">
              <a:spcAft>
                <a:spcPts val="1800"/>
              </a:spcAft>
              <a:buFont typeface="Arial"/>
              <a:buNone/>
            </a:pPr>
            <a:endParaRPr lang="en-GB" dirty="0" smtClean="0">
              <a:solidFill>
                <a:srgbClr val="0070C0"/>
              </a:solidFill>
            </a:endParaRPr>
          </a:p>
          <a:p>
            <a:pPr>
              <a:buFont typeface="Wingdings" panose="05000000000000000000" pitchFamily="2" charset="2"/>
              <a:buChar char="§"/>
            </a:pPr>
            <a:endParaRPr lang="en-US" dirty="0">
              <a:solidFill>
                <a:srgbClr val="0070C0"/>
              </a:solidFill>
            </a:endParaRPr>
          </a:p>
        </p:txBody>
      </p:sp>
      <p:sp>
        <p:nvSpPr>
          <p:cNvPr id="7" name="Rectangle 6"/>
          <p:cNvSpPr/>
          <p:nvPr/>
        </p:nvSpPr>
        <p:spPr>
          <a:xfrm>
            <a:off x="258485" y="4105477"/>
            <a:ext cx="1440160" cy="720078"/>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English</a:t>
            </a:r>
            <a:endParaRPr lang="en-GB" dirty="0">
              <a:solidFill>
                <a:schemeClr val="tx1"/>
              </a:solidFill>
            </a:endParaRPr>
          </a:p>
        </p:txBody>
      </p:sp>
      <p:sp>
        <p:nvSpPr>
          <p:cNvPr id="8" name="Rectangle 7"/>
          <p:cNvSpPr/>
          <p:nvPr/>
        </p:nvSpPr>
        <p:spPr>
          <a:xfrm>
            <a:off x="1799449" y="4081054"/>
            <a:ext cx="1440160" cy="720079"/>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t>
            </a:r>
            <a:r>
              <a:rPr lang="en-GB" dirty="0" smtClean="0">
                <a:solidFill>
                  <a:schemeClr val="tx1"/>
                </a:solidFill>
              </a:rPr>
              <a:t>aths</a:t>
            </a:r>
            <a:endParaRPr lang="en-GB" dirty="0">
              <a:solidFill>
                <a:schemeClr val="tx1"/>
              </a:solidFill>
            </a:endParaRPr>
          </a:p>
        </p:txBody>
      </p:sp>
      <p:sp>
        <p:nvSpPr>
          <p:cNvPr id="9" name="Rectangle 8"/>
          <p:cNvSpPr/>
          <p:nvPr/>
        </p:nvSpPr>
        <p:spPr>
          <a:xfrm>
            <a:off x="3333135" y="4081054"/>
            <a:ext cx="3657600" cy="709337"/>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Three of: science, computer science, history, geography and languages</a:t>
            </a:r>
          </a:p>
        </p:txBody>
      </p:sp>
      <p:sp>
        <p:nvSpPr>
          <p:cNvPr id="10" name="Rectangle 9"/>
          <p:cNvSpPr/>
          <p:nvPr/>
        </p:nvSpPr>
        <p:spPr>
          <a:xfrm>
            <a:off x="7167716" y="4105478"/>
            <a:ext cx="1736506" cy="695656"/>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Any three other approved qualifications</a:t>
            </a:r>
          </a:p>
        </p:txBody>
      </p:sp>
    </p:spTree>
    <p:extLst>
      <p:ext uri="{BB962C8B-B14F-4D97-AF65-F5344CB8AC3E}">
        <p14:creationId xmlns:p14="http://schemas.microsoft.com/office/powerpoint/2010/main" val="1396645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idea 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43450"/>
          </a:xfrm>
          <a:prstGeom prst="rect">
            <a:avLst/>
          </a:prstGeom>
        </p:spPr>
      </p:pic>
      <p:pic>
        <p:nvPicPr>
          <p:cNvPr id="7" name="Picture 6"/>
          <p:cNvPicPr/>
          <p:nvPr/>
        </p:nvPicPr>
        <p:blipFill rotWithShape="1">
          <a:blip r:embed="rId3"/>
          <a:srcRect l="9532" t="29616" r="11308" b="19999"/>
          <a:stretch/>
        </p:blipFill>
        <p:spPr bwMode="auto">
          <a:xfrm>
            <a:off x="1583141" y="2115402"/>
            <a:ext cx="6182436" cy="3835021"/>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756849" y="153875"/>
            <a:ext cx="6077084" cy="646331"/>
          </a:xfrm>
          <a:prstGeom prst="rect">
            <a:avLst/>
          </a:prstGeom>
        </p:spPr>
        <p:txBody>
          <a:bodyPr wrap="square">
            <a:spAutoFit/>
          </a:bodyPr>
          <a:lstStyle/>
          <a:p>
            <a:pPr lvl="0"/>
            <a:r>
              <a:rPr lang="en-GB" dirty="0">
                <a:solidFill>
                  <a:schemeClr val="bg1"/>
                </a:solidFill>
              </a:rPr>
              <a:t>C</a:t>
            </a:r>
            <a:r>
              <a:rPr lang="en-GB" dirty="0" smtClean="0">
                <a:solidFill>
                  <a:schemeClr val="bg1"/>
                </a:solidFill>
              </a:rPr>
              <a:t>hanges </a:t>
            </a:r>
            <a:r>
              <a:rPr lang="en-GB" dirty="0">
                <a:solidFill>
                  <a:schemeClr val="bg1"/>
                </a:solidFill>
              </a:rPr>
              <a:t>to the way secondary schools are now measured</a:t>
            </a:r>
          </a:p>
          <a:p>
            <a:pPr marL="457200" lvl="0" indent="-457200">
              <a:buFont typeface="Arial" panose="020B0604020202020204" pitchFamily="34" charset="0"/>
              <a:buChar char="•"/>
            </a:pPr>
            <a:endParaRPr lang="en-GB" dirty="0"/>
          </a:p>
        </p:txBody>
      </p:sp>
    </p:spTree>
    <p:extLst>
      <p:ext uri="{BB962C8B-B14F-4D97-AF65-F5344CB8AC3E}">
        <p14:creationId xmlns:p14="http://schemas.microsoft.com/office/powerpoint/2010/main" val="350433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9370" y="2786641"/>
            <a:ext cx="7185259" cy="523220"/>
          </a:xfrm>
          <a:prstGeom prst="rect">
            <a:avLst/>
          </a:prstGeom>
        </p:spPr>
        <p:txBody>
          <a:bodyPr wrap="square">
            <a:spAutoFit/>
          </a:bodyPr>
          <a:lstStyle/>
          <a:p>
            <a:pPr algn="ctr"/>
            <a:endParaRPr lang="en-US" sz="28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06" t="11681" r="18603" b="2856"/>
          <a:stretch/>
        </p:blipFill>
        <p:spPr bwMode="auto">
          <a:xfrm>
            <a:off x="979369" y="423081"/>
            <a:ext cx="7506269" cy="599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249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9370" y="2786641"/>
            <a:ext cx="7185259" cy="523220"/>
          </a:xfrm>
          <a:prstGeom prst="rect">
            <a:avLst/>
          </a:prstGeom>
        </p:spPr>
        <p:txBody>
          <a:bodyPr wrap="square">
            <a:spAutoFit/>
          </a:bodyPr>
          <a:lstStyle/>
          <a:p>
            <a:pPr algn="ctr"/>
            <a:endParaRPr lang="en-US" sz="28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01" t="12655" r="18498" b="6943"/>
          <a:stretch/>
        </p:blipFill>
        <p:spPr bwMode="auto">
          <a:xfrm>
            <a:off x="450375" y="354841"/>
            <a:ext cx="8297839" cy="620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341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9370" y="2786641"/>
            <a:ext cx="7185259" cy="523220"/>
          </a:xfrm>
          <a:prstGeom prst="rect">
            <a:avLst/>
          </a:prstGeom>
        </p:spPr>
        <p:txBody>
          <a:bodyPr wrap="square">
            <a:spAutoFit/>
          </a:bodyPr>
          <a:lstStyle/>
          <a:p>
            <a:pPr algn="ctr"/>
            <a:endParaRPr lang="en-US" sz="28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06" t="14017" r="18918" b="3379"/>
          <a:stretch/>
        </p:blipFill>
        <p:spPr bwMode="auto">
          <a:xfrm>
            <a:off x="364299" y="295980"/>
            <a:ext cx="8329325" cy="646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53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9370" y="2786641"/>
            <a:ext cx="7185259" cy="523220"/>
          </a:xfrm>
          <a:prstGeom prst="rect">
            <a:avLst/>
          </a:prstGeom>
        </p:spPr>
        <p:txBody>
          <a:bodyPr wrap="square">
            <a:spAutoFit/>
          </a:bodyPr>
          <a:lstStyle/>
          <a:p>
            <a:pPr algn="ctr"/>
            <a:endParaRPr lang="en-US" sz="28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21" t="13238" r="18289" b="3050"/>
          <a:stretch/>
        </p:blipFill>
        <p:spPr bwMode="auto">
          <a:xfrm>
            <a:off x="658360" y="375592"/>
            <a:ext cx="7980673" cy="623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249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2357</Words>
  <Application>Microsoft Office PowerPoint</Application>
  <PresentationFormat>On-screen Show (4:3)</PresentationFormat>
  <Paragraphs>325</Paragraphs>
  <Slides>29</Slides>
  <Notes>23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Students’ Attainment</vt:lpstr>
      <vt:lpstr>Students’ Progress</vt:lpstr>
      <vt:lpstr>Students’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Direction of Travel </vt:lpstr>
      <vt:lpstr>           The right direction </vt:lpstr>
    </vt:vector>
  </TitlesOfParts>
  <Company>new mills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Smith</dc:creator>
  <cp:lastModifiedBy>Debbie McGloin</cp:lastModifiedBy>
  <cp:revision>40</cp:revision>
  <cp:lastPrinted>2016-10-04T07:16:38Z</cp:lastPrinted>
  <dcterms:created xsi:type="dcterms:W3CDTF">2015-04-23T08:29:14Z</dcterms:created>
  <dcterms:modified xsi:type="dcterms:W3CDTF">2016-10-09T13:50:38Z</dcterms:modified>
</cp:coreProperties>
</file>